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147474991" r:id="rId3"/>
    <p:sldId id="2147474992" r:id="rId4"/>
    <p:sldId id="2147475004" r:id="rId5"/>
    <p:sldId id="2147475006" r:id="rId6"/>
    <p:sldId id="2147475005" r:id="rId7"/>
    <p:sldId id="2147475009" r:id="rId8"/>
    <p:sldId id="2147475007" r:id="rId9"/>
    <p:sldId id="2147475010" r:id="rId10"/>
    <p:sldId id="2147475011" r:id="rId11"/>
    <p:sldId id="214747499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204" autoAdjust="0"/>
    <p:restoredTop sz="93404" autoAdjust="0"/>
  </p:normalViewPr>
  <p:slideViewPr>
    <p:cSldViewPr snapToGrid="0">
      <p:cViewPr varScale="1">
        <p:scale>
          <a:sx n="72" d="100"/>
          <a:sy n="72" d="100"/>
        </p:scale>
        <p:origin x="28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278F9-54A4-4B2C-8BD5-B54DB4577A33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244E8-08F7-4B0E-8D56-DF2C5830A0F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32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D3714-D14A-F2D1-DE7A-F98D51D51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2B478-3FC2-4C43-A504-956141464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81945-AAC2-88B3-CF2A-24A31C681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7DDC7-EC03-3003-D5FD-C8F8B079F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2AEC8-19EB-3A3E-3BFC-BF6B2E1EC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1365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16665-EB3B-1826-81C7-1F8C63A2E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762451-E5BB-8084-9605-6DFDCFBEA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DA490-52B1-39CA-18C7-ECD08E6D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C2C7A-4046-B443-58B4-0E1C973FB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9B15B-2AB8-1CB7-AF46-D02117620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0516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D63E82-6C5B-E0DA-7D28-6BAD4CFC5A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F28D0D-F41A-9F8C-D864-8904AEC79E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24BF5-94F7-3979-EF15-FF7B23EE6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0F4B2-3220-7306-34BF-34623A56F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80393-BC7A-5959-054F-9DF57F306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8508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6232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24571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8172" y="994900"/>
            <a:ext cx="10155656" cy="414857"/>
          </a:xfrm>
        </p:spPr>
        <p:txBody>
          <a:bodyPr lIns="0" tIns="0" rIns="0" bIns="0"/>
          <a:lstStyle>
            <a:lvl1pPr>
              <a:defRPr sz="2696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67111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8172" y="994900"/>
            <a:ext cx="10155656" cy="414857"/>
          </a:xfrm>
        </p:spPr>
        <p:txBody>
          <a:bodyPr lIns="0" tIns="0" rIns="0" bIns="0"/>
          <a:lstStyle>
            <a:lvl1pPr>
              <a:defRPr sz="2696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99043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8172" y="994900"/>
            <a:ext cx="10155656" cy="414857"/>
          </a:xfrm>
        </p:spPr>
        <p:txBody>
          <a:bodyPr lIns="0" tIns="0" rIns="0" bIns="0"/>
          <a:lstStyle>
            <a:lvl1pPr>
              <a:defRPr sz="2696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301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5196791" y="0"/>
            <a:ext cx="6987344" cy="6849544"/>
          </a:xfrm>
          <a:custGeom>
            <a:avLst/>
            <a:gdLst/>
            <a:ahLst/>
            <a:cxnLst/>
            <a:rect l="l" t="t" r="r" b="b"/>
            <a:pathLst>
              <a:path w="10488294" h="10287000">
                <a:moveTo>
                  <a:pt x="10487917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0487917" y="0"/>
                </a:lnTo>
                <a:lnTo>
                  <a:pt x="10487917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98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1966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69061-F265-50AB-5070-896E45CCC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DEF29-ED2C-A94B-9F0B-C39E67EEE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7BDB7-600B-C9FD-48D8-AF14132AA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D6689-CBF5-889A-0F4A-2C400A8A1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C5E66-708D-6B64-2964-A99652051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1202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6D625-4F54-38C4-5148-C252B2009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BF90E-A6BA-8252-DC74-2B990B0BE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6BBE9-73B3-B0A1-CBC7-E1AB3F0A1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4DBDF-11FC-9A6C-E7DF-8BE584D74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5F7BC-18E9-AA0F-0234-72AC11FAB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81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1A3D4-4ACF-CB6B-62AD-9A954C279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E1AF5-3013-7E16-C1C0-1A0DA52A3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2323EF-AC82-0E58-0374-DDBA446814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CBC4E-60F9-F681-F295-E6FBB6053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28B63-855D-9C75-E3FC-B71D1ED5A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F74771-1577-AF6A-9B21-9908DA866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3269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3B84E-8DD8-0BB5-5AFE-F6A9CDAE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14A53-CE70-C242-6966-76CCCB7EC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644239-D449-AE9E-73EB-5A1391E8B2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366DFB-A9E9-8141-0C31-BCB1048DE1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491367-7F57-27F5-191B-FC5ABF7BFC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5C7CF8-B078-02C4-274E-715DACAC2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742C7F-4FB2-9B9F-F351-42B297D3C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E326A7-28E8-4538-8D8C-A5A01A7B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3635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DCF75-D8E3-BFF4-FFCE-B90976315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DFF1B4-70FA-C850-9500-9035287F4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F74AA3-89A4-4D01-94B1-3DA5445C6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A5B753-ADEA-584A-4432-B7677E676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36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B4CF25-E5B7-EE13-AB80-0663947DD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46EFC-034E-86E9-E1BB-DBD3844FD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31C7F-F9B0-63BF-93B5-1AC4128A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3576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8A2BD-AE7A-E8D4-B228-AFDBC3A61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6492B-EF4A-A4CE-B716-9FE3FC387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D73E1-F90E-8CFC-DD30-CB63263AA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F27FC4-E28E-AA0E-A782-9D06D36C3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9FFC5A-17DA-7556-0397-61EE785EC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04BDC5-5EC2-3C65-1A32-E8F63198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758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762A1-4C9B-E67E-BBF0-795972D6E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B75151-DEDA-38AA-08B9-65B5B457CF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4F6B34-8606-2261-4571-93F35ED58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ECFA05-884E-DC44-3318-494F43F7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3909D7-6663-34CD-868C-31EFF80AE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C12340-8538-CA0E-C243-1452342EE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262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1942D-70CD-9B9C-366D-674681CA6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E6DCA0-A365-92F2-60C9-3AA582931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F7C54-6305-2E25-6669-8B7109A357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552EF-E5D3-45A6-A219-4912C8827032}" type="datetimeFigureOut">
              <a:rPr lang="en-IN" smtClean="0"/>
              <a:t>20-01-2025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DC4EA-E6CA-CEDC-3E33-DB605F8E5A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C0B9B-BBC2-47B1-1607-855E4EA18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3CB30-E407-42DF-89D1-EF6FBC26B9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415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8172" y="994900"/>
            <a:ext cx="10155656" cy="6232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5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08121" y="2208577"/>
            <a:ext cx="1037575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1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08068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04404">
        <a:defRPr>
          <a:latin typeface="+mn-lt"/>
          <a:ea typeface="+mn-ea"/>
          <a:cs typeface="+mn-cs"/>
        </a:defRPr>
      </a:lvl2pPr>
      <a:lvl3pPr marL="608808">
        <a:defRPr>
          <a:latin typeface="+mn-lt"/>
          <a:ea typeface="+mn-ea"/>
          <a:cs typeface="+mn-cs"/>
        </a:defRPr>
      </a:lvl3pPr>
      <a:lvl4pPr marL="913211">
        <a:defRPr>
          <a:latin typeface="+mn-lt"/>
          <a:ea typeface="+mn-ea"/>
          <a:cs typeface="+mn-cs"/>
        </a:defRPr>
      </a:lvl4pPr>
      <a:lvl5pPr marL="1217615">
        <a:defRPr>
          <a:latin typeface="+mn-lt"/>
          <a:ea typeface="+mn-ea"/>
          <a:cs typeface="+mn-cs"/>
        </a:defRPr>
      </a:lvl5pPr>
      <a:lvl6pPr marL="1522019">
        <a:defRPr>
          <a:latin typeface="+mn-lt"/>
          <a:ea typeface="+mn-ea"/>
          <a:cs typeface="+mn-cs"/>
        </a:defRPr>
      </a:lvl6pPr>
      <a:lvl7pPr marL="1826423">
        <a:defRPr>
          <a:latin typeface="+mn-lt"/>
          <a:ea typeface="+mn-ea"/>
          <a:cs typeface="+mn-cs"/>
        </a:defRPr>
      </a:lvl7pPr>
      <a:lvl8pPr marL="2130826">
        <a:defRPr>
          <a:latin typeface="+mn-lt"/>
          <a:ea typeface="+mn-ea"/>
          <a:cs typeface="+mn-cs"/>
        </a:defRPr>
      </a:lvl8pPr>
      <a:lvl9pPr marL="243523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04404">
        <a:defRPr>
          <a:latin typeface="+mn-lt"/>
          <a:ea typeface="+mn-ea"/>
          <a:cs typeface="+mn-cs"/>
        </a:defRPr>
      </a:lvl2pPr>
      <a:lvl3pPr marL="608808">
        <a:defRPr>
          <a:latin typeface="+mn-lt"/>
          <a:ea typeface="+mn-ea"/>
          <a:cs typeface="+mn-cs"/>
        </a:defRPr>
      </a:lvl3pPr>
      <a:lvl4pPr marL="913211">
        <a:defRPr>
          <a:latin typeface="+mn-lt"/>
          <a:ea typeface="+mn-ea"/>
          <a:cs typeface="+mn-cs"/>
        </a:defRPr>
      </a:lvl4pPr>
      <a:lvl5pPr marL="1217615">
        <a:defRPr>
          <a:latin typeface="+mn-lt"/>
          <a:ea typeface="+mn-ea"/>
          <a:cs typeface="+mn-cs"/>
        </a:defRPr>
      </a:lvl5pPr>
      <a:lvl6pPr marL="1522019">
        <a:defRPr>
          <a:latin typeface="+mn-lt"/>
          <a:ea typeface="+mn-ea"/>
          <a:cs typeface="+mn-cs"/>
        </a:defRPr>
      </a:lvl6pPr>
      <a:lvl7pPr marL="1826423">
        <a:defRPr>
          <a:latin typeface="+mn-lt"/>
          <a:ea typeface="+mn-ea"/>
          <a:cs typeface="+mn-cs"/>
        </a:defRPr>
      </a:lvl7pPr>
      <a:lvl8pPr marL="2130826">
        <a:defRPr>
          <a:latin typeface="+mn-lt"/>
          <a:ea typeface="+mn-ea"/>
          <a:cs typeface="+mn-cs"/>
        </a:defRPr>
      </a:lvl8pPr>
      <a:lvl9pPr marL="243523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5.sv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B47575B-C8EE-41CD-9E4F-A812E3AA1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283" y="0"/>
            <a:ext cx="7018717" cy="6858000"/>
          </a:xfrm>
          <a:prstGeom prst="rect">
            <a:avLst/>
          </a:prstGeom>
        </p:spPr>
      </p:pic>
      <p:sp>
        <p:nvSpPr>
          <p:cNvPr id="2" name="object 2"/>
          <p:cNvSpPr txBox="1"/>
          <p:nvPr/>
        </p:nvSpPr>
        <p:spPr>
          <a:xfrm>
            <a:off x="5565564" y="1513893"/>
            <a:ext cx="6396713" cy="2511358"/>
          </a:xfrm>
          <a:prstGeom prst="rect">
            <a:avLst/>
          </a:prstGeom>
        </p:spPr>
        <p:txBody>
          <a:bodyPr vert="horz" wrap="square" lIns="0" tIns="10570" rIns="0" bIns="0" rtlCol="0">
            <a:spAutoFit/>
          </a:bodyPr>
          <a:lstStyle/>
          <a:p>
            <a:pPr marL="8033" marR="3382" algn="ctr" defTabSz="608808">
              <a:lnSpc>
                <a:spcPct val="100099"/>
              </a:lnSpc>
              <a:spcBef>
                <a:spcPts val="83"/>
              </a:spcBef>
            </a:pPr>
            <a:r>
              <a:rPr lang="en-US" sz="4000" b="1" spc="-20" dirty="0">
                <a:solidFill>
                  <a:srgbClr val="FFFFFF"/>
                </a:solidFill>
                <a:latin typeface="Cambria"/>
                <a:cs typeface="Cambria"/>
              </a:rPr>
              <a:t>Intelligent HRM Solution</a:t>
            </a:r>
            <a:endParaRPr lang="en-US" sz="4000" b="1" spc="50" dirty="0">
              <a:solidFill>
                <a:srgbClr val="FFFFFF"/>
              </a:solidFill>
              <a:latin typeface="Cambria"/>
              <a:cs typeface="Cambria"/>
            </a:endParaRPr>
          </a:p>
          <a:p>
            <a:pPr marL="8033" marR="3382" algn="ctr" defTabSz="608808">
              <a:lnSpc>
                <a:spcPct val="100099"/>
              </a:lnSpc>
              <a:spcBef>
                <a:spcPts val="83"/>
              </a:spcBef>
            </a:pPr>
            <a:endParaRPr lang="en-US" sz="4000" b="1" spc="50" dirty="0">
              <a:solidFill>
                <a:srgbClr val="FFFFFF"/>
              </a:solidFill>
              <a:latin typeface="Cambria"/>
              <a:cs typeface="Cambria"/>
            </a:endParaRPr>
          </a:p>
          <a:p>
            <a:pPr marL="8033" marR="3382" defTabSz="608808">
              <a:lnSpc>
                <a:spcPct val="100099"/>
              </a:lnSpc>
              <a:spcBef>
                <a:spcPts val="83"/>
              </a:spcBef>
            </a:pPr>
            <a:r>
              <a:rPr lang="en-US" sz="4000" b="1" spc="50" dirty="0">
                <a:solidFill>
                  <a:srgbClr val="FFFFFF"/>
                </a:solidFill>
                <a:latin typeface="Cambria"/>
                <a:cs typeface="Cambria"/>
              </a:rPr>
              <a:t>Step Towards:</a:t>
            </a:r>
          </a:p>
          <a:p>
            <a:pPr marL="8033" marR="3382" algn="ctr" defTabSz="608808">
              <a:lnSpc>
                <a:spcPct val="100099"/>
              </a:lnSpc>
              <a:spcBef>
                <a:spcPts val="83"/>
              </a:spcBef>
            </a:pPr>
            <a:r>
              <a:rPr lang="en-US" sz="4000" b="1" spc="50" dirty="0">
                <a:solidFill>
                  <a:srgbClr val="FFFFFF"/>
                </a:solidFill>
                <a:latin typeface="Cambria"/>
                <a:cs typeface="Cambria"/>
              </a:rPr>
              <a:t>(HR Automation)</a:t>
            </a:r>
            <a:endParaRPr sz="4000" dirty="0">
              <a:solidFill>
                <a:prstClr val="black"/>
              </a:solidFill>
              <a:latin typeface="Cambria"/>
              <a:cs typeface="Cambria"/>
            </a:endParaRPr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92190" y="761061"/>
            <a:ext cx="3410502" cy="5327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BE2699-D376-22D7-DEEE-96C2527283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460" y="5906288"/>
            <a:ext cx="2344460" cy="9517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25BC31-E538-FC71-11C7-2A27BFADDC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284" y="142013"/>
            <a:ext cx="2457143" cy="619048"/>
          </a:xfrm>
          <a:prstGeom prst="rect">
            <a:avLst/>
          </a:prstGeom>
        </p:spPr>
      </p:pic>
      <p:sp>
        <p:nvSpPr>
          <p:cNvPr id="4" name="object 2">
            <a:extLst>
              <a:ext uri="{FF2B5EF4-FFF2-40B4-BE49-F238E27FC236}">
                <a16:creationId xmlns:a16="http://schemas.microsoft.com/office/drawing/2014/main" id="{713589B4-4B40-5B8B-3EEE-3DC3C477028F}"/>
              </a:ext>
            </a:extLst>
          </p:cNvPr>
          <p:cNvSpPr txBox="1"/>
          <p:nvPr/>
        </p:nvSpPr>
        <p:spPr>
          <a:xfrm>
            <a:off x="5484284" y="4815399"/>
            <a:ext cx="6396713" cy="380005"/>
          </a:xfrm>
          <a:prstGeom prst="rect">
            <a:avLst/>
          </a:prstGeom>
        </p:spPr>
        <p:txBody>
          <a:bodyPr vert="horz" wrap="square" lIns="0" tIns="10570" rIns="0" bIns="0" rtlCol="0">
            <a:spAutoFit/>
          </a:bodyPr>
          <a:lstStyle/>
          <a:p>
            <a:pPr marL="8033" marR="3382" algn="ctr" defTabSz="608808">
              <a:lnSpc>
                <a:spcPct val="100099"/>
              </a:lnSpc>
              <a:spcBef>
                <a:spcPts val="83"/>
              </a:spcBef>
            </a:pPr>
            <a:r>
              <a:rPr lang="en-US" sz="2400" b="1" u="sng" spc="-20" dirty="0">
                <a:solidFill>
                  <a:srgbClr val="FFFFFF"/>
                </a:solidFill>
                <a:latin typeface="Cambria"/>
                <a:cs typeface="Cambria"/>
              </a:rPr>
              <a:t>Project Status Report: </a:t>
            </a:r>
            <a:r>
              <a:rPr lang="en-US" sz="2000" u="sng" spc="-20" dirty="0">
                <a:solidFill>
                  <a:srgbClr val="FFFFFF"/>
                </a:solidFill>
                <a:latin typeface="Cambria"/>
                <a:cs typeface="Cambria"/>
              </a:rPr>
              <a:t>Dated 20 JAN 2025</a:t>
            </a:r>
            <a:endParaRPr lang="en-US" sz="2400" u="sng" spc="50" dirty="0">
              <a:solidFill>
                <a:srgbClr val="FFFFFF"/>
              </a:solidFill>
              <a:latin typeface="Cambria"/>
              <a:cs typeface="Cambr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8" y="0"/>
            <a:ext cx="12176967" cy="6849544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98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15BF658-C99B-2102-DEE0-5F1E5D463AC8}"/>
              </a:ext>
            </a:extLst>
          </p:cNvPr>
          <p:cNvSpPr/>
          <p:nvPr/>
        </p:nvSpPr>
        <p:spPr>
          <a:xfrm>
            <a:off x="-13502" y="4514128"/>
            <a:ext cx="12205501" cy="2335097"/>
          </a:xfrm>
          <a:prstGeom prst="rect">
            <a:avLst/>
          </a:prstGeom>
          <a:solidFill>
            <a:srgbClr val="042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6B08AF-0AF5-E7CD-003B-D2F04A82901A}"/>
              </a:ext>
            </a:extLst>
          </p:cNvPr>
          <p:cNvSpPr/>
          <p:nvPr/>
        </p:nvSpPr>
        <p:spPr>
          <a:xfrm>
            <a:off x="1174219" y="2105526"/>
            <a:ext cx="9697119" cy="45028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800" b="0" i="0" u="none" strike="noStrike" baseline="0" dirty="0">
              <a:solidFill>
                <a:srgbClr val="404041"/>
              </a:solidFill>
              <a:latin typeface="Poppins-Regular"/>
            </a:endParaRPr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29185896-5976-E13C-F2F8-8ECC3F4F0A18}"/>
              </a:ext>
            </a:extLst>
          </p:cNvPr>
          <p:cNvSpPr/>
          <p:nvPr/>
        </p:nvSpPr>
        <p:spPr>
          <a:xfrm>
            <a:off x="246892" y="5987127"/>
            <a:ext cx="579258" cy="625734"/>
          </a:xfrm>
          <a:custGeom>
            <a:avLst/>
            <a:gdLst>
              <a:gd name="connsiteX0" fmla="*/ 553773 w 579258"/>
              <a:gd name="connsiteY0" fmla="*/ 574764 h 625734"/>
              <a:gd name="connsiteX1" fmla="*/ 579258 w 579258"/>
              <a:gd name="connsiteY1" fmla="*/ 600249 h 625734"/>
              <a:gd name="connsiteX2" fmla="*/ 553773 w 579258"/>
              <a:gd name="connsiteY2" fmla="*/ 625734 h 625734"/>
              <a:gd name="connsiteX3" fmla="*/ 528288 w 579258"/>
              <a:gd name="connsiteY3" fmla="*/ 600249 h 625734"/>
              <a:gd name="connsiteX4" fmla="*/ 553773 w 579258"/>
              <a:gd name="connsiteY4" fmla="*/ 574764 h 625734"/>
              <a:gd name="connsiteX5" fmla="*/ 421701 w 579258"/>
              <a:gd name="connsiteY5" fmla="*/ 574764 h 625734"/>
              <a:gd name="connsiteX6" fmla="*/ 447186 w 579258"/>
              <a:gd name="connsiteY6" fmla="*/ 600249 h 625734"/>
              <a:gd name="connsiteX7" fmla="*/ 421701 w 579258"/>
              <a:gd name="connsiteY7" fmla="*/ 625734 h 625734"/>
              <a:gd name="connsiteX8" fmla="*/ 396216 w 579258"/>
              <a:gd name="connsiteY8" fmla="*/ 600249 h 625734"/>
              <a:gd name="connsiteX9" fmla="*/ 421701 w 579258"/>
              <a:gd name="connsiteY9" fmla="*/ 574764 h 625734"/>
              <a:gd name="connsiteX10" fmla="*/ 289629 w 579258"/>
              <a:gd name="connsiteY10" fmla="*/ 574764 h 625734"/>
              <a:gd name="connsiteX11" fmla="*/ 315114 w 579258"/>
              <a:gd name="connsiteY11" fmla="*/ 600249 h 625734"/>
              <a:gd name="connsiteX12" fmla="*/ 289629 w 579258"/>
              <a:gd name="connsiteY12" fmla="*/ 625734 h 625734"/>
              <a:gd name="connsiteX13" fmla="*/ 264144 w 579258"/>
              <a:gd name="connsiteY13" fmla="*/ 600249 h 625734"/>
              <a:gd name="connsiteX14" fmla="*/ 289629 w 579258"/>
              <a:gd name="connsiteY14" fmla="*/ 574764 h 625734"/>
              <a:gd name="connsiteX15" fmla="*/ 157557 w 579258"/>
              <a:gd name="connsiteY15" fmla="*/ 574764 h 625734"/>
              <a:gd name="connsiteX16" fmla="*/ 183042 w 579258"/>
              <a:gd name="connsiteY16" fmla="*/ 600249 h 625734"/>
              <a:gd name="connsiteX17" fmla="*/ 157557 w 579258"/>
              <a:gd name="connsiteY17" fmla="*/ 625734 h 625734"/>
              <a:gd name="connsiteX18" fmla="*/ 132072 w 579258"/>
              <a:gd name="connsiteY18" fmla="*/ 600249 h 625734"/>
              <a:gd name="connsiteX19" fmla="*/ 157557 w 579258"/>
              <a:gd name="connsiteY19" fmla="*/ 574764 h 625734"/>
              <a:gd name="connsiteX20" fmla="*/ 25485 w 579258"/>
              <a:gd name="connsiteY20" fmla="*/ 574764 h 625734"/>
              <a:gd name="connsiteX21" fmla="*/ 50970 w 579258"/>
              <a:gd name="connsiteY21" fmla="*/ 600249 h 625734"/>
              <a:gd name="connsiteX22" fmla="*/ 25485 w 579258"/>
              <a:gd name="connsiteY22" fmla="*/ 625734 h 625734"/>
              <a:gd name="connsiteX23" fmla="*/ 0 w 579258"/>
              <a:gd name="connsiteY23" fmla="*/ 600249 h 625734"/>
              <a:gd name="connsiteX24" fmla="*/ 25485 w 579258"/>
              <a:gd name="connsiteY24" fmla="*/ 574764 h 625734"/>
              <a:gd name="connsiteX25" fmla="*/ 553773 w 579258"/>
              <a:gd name="connsiteY25" fmla="*/ 431073 h 625734"/>
              <a:gd name="connsiteX26" fmla="*/ 579258 w 579258"/>
              <a:gd name="connsiteY26" fmla="*/ 456558 h 625734"/>
              <a:gd name="connsiteX27" fmla="*/ 553773 w 579258"/>
              <a:gd name="connsiteY27" fmla="*/ 482043 h 625734"/>
              <a:gd name="connsiteX28" fmla="*/ 528288 w 579258"/>
              <a:gd name="connsiteY28" fmla="*/ 456558 h 625734"/>
              <a:gd name="connsiteX29" fmla="*/ 553773 w 579258"/>
              <a:gd name="connsiteY29" fmla="*/ 431073 h 625734"/>
              <a:gd name="connsiteX30" fmla="*/ 421701 w 579258"/>
              <a:gd name="connsiteY30" fmla="*/ 431073 h 625734"/>
              <a:gd name="connsiteX31" fmla="*/ 447186 w 579258"/>
              <a:gd name="connsiteY31" fmla="*/ 456558 h 625734"/>
              <a:gd name="connsiteX32" fmla="*/ 421701 w 579258"/>
              <a:gd name="connsiteY32" fmla="*/ 482043 h 625734"/>
              <a:gd name="connsiteX33" fmla="*/ 396216 w 579258"/>
              <a:gd name="connsiteY33" fmla="*/ 456558 h 625734"/>
              <a:gd name="connsiteX34" fmla="*/ 421701 w 579258"/>
              <a:gd name="connsiteY34" fmla="*/ 431073 h 625734"/>
              <a:gd name="connsiteX35" fmla="*/ 289629 w 579258"/>
              <a:gd name="connsiteY35" fmla="*/ 431073 h 625734"/>
              <a:gd name="connsiteX36" fmla="*/ 315114 w 579258"/>
              <a:gd name="connsiteY36" fmla="*/ 456558 h 625734"/>
              <a:gd name="connsiteX37" fmla="*/ 289629 w 579258"/>
              <a:gd name="connsiteY37" fmla="*/ 482043 h 625734"/>
              <a:gd name="connsiteX38" fmla="*/ 264144 w 579258"/>
              <a:gd name="connsiteY38" fmla="*/ 456558 h 625734"/>
              <a:gd name="connsiteX39" fmla="*/ 289629 w 579258"/>
              <a:gd name="connsiteY39" fmla="*/ 431073 h 625734"/>
              <a:gd name="connsiteX40" fmla="*/ 157557 w 579258"/>
              <a:gd name="connsiteY40" fmla="*/ 431073 h 625734"/>
              <a:gd name="connsiteX41" fmla="*/ 183042 w 579258"/>
              <a:gd name="connsiteY41" fmla="*/ 456558 h 625734"/>
              <a:gd name="connsiteX42" fmla="*/ 157557 w 579258"/>
              <a:gd name="connsiteY42" fmla="*/ 482043 h 625734"/>
              <a:gd name="connsiteX43" fmla="*/ 132072 w 579258"/>
              <a:gd name="connsiteY43" fmla="*/ 456558 h 625734"/>
              <a:gd name="connsiteX44" fmla="*/ 157557 w 579258"/>
              <a:gd name="connsiteY44" fmla="*/ 431073 h 625734"/>
              <a:gd name="connsiteX45" fmla="*/ 25485 w 579258"/>
              <a:gd name="connsiteY45" fmla="*/ 431073 h 625734"/>
              <a:gd name="connsiteX46" fmla="*/ 50970 w 579258"/>
              <a:gd name="connsiteY46" fmla="*/ 456558 h 625734"/>
              <a:gd name="connsiteX47" fmla="*/ 25485 w 579258"/>
              <a:gd name="connsiteY47" fmla="*/ 482043 h 625734"/>
              <a:gd name="connsiteX48" fmla="*/ 0 w 579258"/>
              <a:gd name="connsiteY48" fmla="*/ 456558 h 625734"/>
              <a:gd name="connsiteX49" fmla="*/ 25485 w 579258"/>
              <a:gd name="connsiteY49" fmla="*/ 431073 h 625734"/>
              <a:gd name="connsiteX50" fmla="*/ 553773 w 579258"/>
              <a:gd name="connsiteY50" fmla="*/ 287382 h 625734"/>
              <a:gd name="connsiteX51" fmla="*/ 579258 w 579258"/>
              <a:gd name="connsiteY51" fmla="*/ 312867 h 625734"/>
              <a:gd name="connsiteX52" fmla="*/ 553773 w 579258"/>
              <a:gd name="connsiteY52" fmla="*/ 338352 h 625734"/>
              <a:gd name="connsiteX53" fmla="*/ 528288 w 579258"/>
              <a:gd name="connsiteY53" fmla="*/ 312867 h 625734"/>
              <a:gd name="connsiteX54" fmla="*/ 553773 w 579258"/>
              <a:gd name="connsiteY54" fmla="*/ 287382 h 625734"/>
              <a:gd name="connsiteX55" fmla="*/ 421701 w 579258"/>
              <a:gd name="connsiteY55" fmla="*/ 287382 h 625734"/>
              <a:gd name="connsiteX56" fmla="*/ 447186 w 579258"/>
              <a:gd name="connsiteY56" fmla="*/ 312867 h 625734"/>
              <a:gd name="connsiteX57" fmla="*/ 421701 w 579258"/>
              <a:gd name="connsiteY57" fmla="*/ 338352 h 625734"/>
              <a:gd name="connsiteX58" fmla="*/ 396216 w 579258"/>
              <a:gd name="connsiteY58" fmla="*/ 312867 h 625734"/>
              <a:gd name="connsiteX59" fmla="*/ 421701 w 579258"/>
              <a:gd name="connsiteY59" fmla="*/ 287382 h 625734"/>
              <a:gd name="connsiteX60" fmla="*/ 289629 w 579258"/>
              <a:gd name="connsiteY60" fmla="*/ 287382 h 625734"/>
              <a:gd name="connsiteX61" fmla="*/ 315114 w 579258"/>
              <a:gd name="connsiteY61" fmla="*/ 312867 h 625734"/>
              <a:gd name="connsiteX62" fmla="*/ 289629 w 579258"/>
              <a:gd name="connsiteY62" fmla="*/ 338352 h 625734"/>
              <a:gd name="connsiteX63" fmla="*/ 264144 w 579258"/>
              <a:gd name="connsiteY63" fmla="*/ 312867 h 625734"/>
              <a:gd name="connsiteX64" fmla="*/ 289629 w 579258"/>
              <a:gd name="connsiteY64" fmla="*/ 287382 h 625734"/>
              <a:gd name="connsiteX65" fmla="*/ 157557 w 579258"/>
              <a:gd name="connsiteY65" fmla="*/ 287382 h 625734"/>
              <a:gd name="connsiteX66" fmla="*/ 183042 w 579258"/>
              <a:gd name="connsiteY66" fmla="*/ 312867 h 625734"/>
              <a:gd name="connsiteX67" fmla="*/ 157557 w 579258"/>
              <a:gd name="connsiteY67" fmla="*/ 338352 h 625734"/>
              <a:gd name="connsiteX68" fmla="*/ 132072 w 579258"/>
              <a:gd name="connsiteY68" fmla="*/ 312867 h 625734"/>
              <a:gd name="connsiteX69" fmla="*/ 157557 w 579258"/>
              <a:gd name="connsiteY69" fmla="*/ 287382 h 625734"/>
              <a:gd name="connsiteX70" fmla="*/ 25485 w 579258"/>
              <a:gd name="connsiteY70" fmla="*/ 287382 h 625734"/>
              <a:gd name="connsiteX71" fmla="*/ 50970 w 579258"/>
              <a:gd name="connsiteY71" fmla="*/ 312867 h 625734"/>
              <a:gd name="connsiteX72" fmla="*/ 25485 w 579258"/>
              <a:gd name="connsiteY72" fmla="*/ 338352 h 625734"/>
              <a:gd name="connsiteX73" fmla="*/ 0 w 579258"/>
              <a:gd name="connsiteY73" fmla="*/ 312867 h 625734"/>
              <a:gd name="connsiteX74" fmla="*/ 25485 w 579258"/>
              <a:gd name="connsiteY74" fmla="*/ 287382 h 625734"/>
              <a:gd name="connsiteX75" fmla="*/ 553773 w 579258"/>
              <a:gd name="connsiteY75" fmla="*/ 143691 h 625734"/>
              <a:gd name="connsiteX76" fmla="*/ 579258 w 579258"/>
              <a:gd name="connsiteY76" fmla="*/ 169176 h 625734"/>
              <a:gd name="connsiteX77" fmla="*/ 553773 w 579258"/>
              <a:gd name="connsiteY77" fmla="*/ 194661 h 625734"/>
              <a:gd name="connsiteX78" fmla="*/ 528288 w 579258"/>
              <a:gd name="connsiteY78" fmla="*/ 169176 h 625734"/>
              <a:gd name="connsiteX79" fmla="*/ 553773 w 579258"/>
              <a:gd name="connsiteY79" fmla="*/ 143691 h 625734"/>
              <a:gd name="connsiteX80" fmla="*/ 421701 w 579258"/>
              <a:gd name="connsiteY80" fmla="*/ 143691 h 625734"/>
              <a:gd name="connsiteX81" fmla="*/ 447186 w 579258"/>
              <a:gd name="connsiteY81" fmla="*/ 169176 h 625734"/>
              <a:gd name="connsiteX82" fmla="*/ 421701 w 579258"/>
              <a:gd name="connsiteY82" fmla="*/ 194661 h 625734"/>
              <a:gd name="connsiteX83" fmla="*/ 396216 w 579258"/>
              <a:gd name="connsiteY83" fmla="*/ 169176 h 625734"/>
              <a:gd name="connsiteX84" fmla="*/ 421701 w 579258"/>
              <a:gd name="connsiteY84" fmla="*/ 143691 h 625734"/>
              <a:gd name="connsiteX85" fmla="*/ 289629 w 579258"/>
              <a:gd name="connsiteY85" fmla="*/ 143691 h 625734"/>
              <a:gd name="connsiteX86" fmla="*/ 315114 w 579258"/>
              <a:gd name="connsiteY86" fmla="*/ 169176 h 625734"/>
              <a:gd name="connsiteX87" fmla="*/ 289629 w 579258"/>
              <a:gd name="connsiteY87" fmla="*/ 194661 h 625734"/>
              <a:gd name="connsiteX88" fmla="*/ 264144 w 579258"/>
              <a:gd name="connsiteY88" fmla="*/ 169176 h 625734"/>
              <a:gd name="connsiteX89" fmla="*/ 289629 w 579258"/>
              <a:gd name="connsiteY89" fmla="*/ 143691 h 625734"/>
              <a:gd name="connsiteX90" fmla="*/ 157557 w 579258"/>
              <a:gd name="connsiteY90" fmla="*/ 143691 h 625734"/>
              <a:gd name="connsiteX91" fmla="*/ 183042 w 579258"/>
              <a:gd name="connsiteY91" fmla="*/ 169176 h 625734"/>
              <a:gd name="connsiteX92" fmla="*/ 157557 w 579258"/>
              <a:gd name="connsiteY92" fmla="*/ 194661 h 625734"/>
              <a:gd name="connsiteX93" fmla="*/ 132072 w 579258"/>
              <a:gd name="connsiteY93" fmla="*/ 169176 h 625734"/>
              <a:gd name="connsiteX94" fmla="*/ 157557 w 579258"/>
              <a:gd name="connsiteY94" fmla="*/ 143691 h 625734"/>
              <a:gd name="connsiteX95" fmla="*/ 25485 w 579258"/>
              <a:gd name="connsiteY95" fmla="*/ 143691 h 625734"/>
              <a:gd name="connsiteX96" fmla="*/ 50970 w 579258"/>
              <a:gd name="connsiteY96" fmla="*/ 169176 h 625734"/>
              <a:gd name="connsiteX97" fmla="*/ 25485 w 579258"/>
              <a:gd name="connsiteY97" fmla="*/ 194661 h 625734"/>
              <a:gd name="connsiteX98" fmla="*/ 0 w 579258"/>
              <a:gd name="connsiteY98" fmla="*/ 169176 h 625734"/>
              <a:gd name="connsiteX99" fmla="*/ 25485 w 579258"/>
              <a:gd name="connsiteY99" fmla="*/ 143691 h 625734"/>
              <a:gd name="connsiteX100" fmla="*/ 553773 w 579258"/>
              <a:gd name="connsiteY100" fmla="*/ 0 h 625734"/>
              <a:gd name="connsiteX101" fmla="*/ 579258 w 579258"/>
              <a:gd name="connsiteY101" fmla="*/ 25485 h 625734"/>
              <a:gd name="connsiteX102" fmla="*/ 553773 w 579258"/>
              <a:gd name="connsiteY102" fmla="*/ 50970 h 625734"/>
              <a:gd name="connsiteX103" fmla="*/ 528288 w 579258"/>
              <a:gd name="connsiteY103" fmla="*/ 25485 h 625734"/>
              <a:gd name="connsiteX104" fmla="*/ 553773 w 579258"/>
              <a:gd name="connsiteY104" fmla="*/ 0 h 625734"/>
              <a:gd name="connsiteX105" fmla="*/ 421701 w 579258"/>
              <a:gd name="connsiteY105" fmla="*/ 0 h 625734"/>
              <a:gd name="connsiteX106" fmla="*/ 447186 w 579258"/>
              <a:gd name="connsiteY106" fmla="*/ 25485 h 625734"/>
              <a:gd name="connsiteX107" fmla="*/ 421701 w 579258"/>
              <a:gd name="connsiteY107" fmla="*/ 50970 h 625734"/>
              <a:gd name="connsiteX108" fmla="*/ 396216 w 579258"/>
              <a:gd name="connsiteY108" fmla="*/ 25485 h 625734"/>
              <a:gd name="connsiteX109" fmla="*/ 421701 w 579258"/>
              <a:gd name="connsiteY109" fmla="*/ 0 h 625734"/>
              <a:gd name="connsiteX110" fmla="*/ 289629 w 579258"/>
              <a:gd name="connsiteY110" fmla="*/ 0 h 625734"/>
              <a:gd name="connsiteX111" fmla="*/ 315114 w 579258"/>
              <a:gd name="connsiteY111" fmla="*/ 25485 h 625734"/>
              <a:gd name="connsiteX112" fmla="*/ 289629 w 579258"/>
              <a:gd name="connsiteY112" fmla="*/ 50970 h 625734"/>
              <a:gd name="connsiteX113" fmla="*/ 264144 w 579258"/>
              <a:gd name="connsiteY113" fmla="*/ 25485 h 625734"/>
              <a:gd name="connsiteX114" fmla="*/ 289629 w 579258"/>
              <a:gd name="connsiteY114" fmla="*/ 0 h 625734"/>
              <a:gd name="connsiteX115" fmla="*/ 157557 w 579258"/>
              <a:gd name="connsiteY115" fmla="*/ 0 h 625734"/>
              <a:gd name="connsiteX116" fmla="*/ 183042 w 579258"/>
              <a:gd name="connsiteY116" fmla="*/ 25485 h 625734"/>
              <a:gd name="connsiteX117" fmla="*/ 157557 w 579258"/>
              <a:gd name="connsiteY117" fmla="*/ 50970 h 625734"/>
              <a:gd name="connsiteX118" fmla="*/ 132072 w 579258"/>
              <a:gd name="connsiteY118" fmla="*/ 25485 h 625734"/>
              <a:gd name="connsiteX119" fmla="*/ 157557 w 579258"/>
              <a:gd name="connsiteY119" fmla="*/ 0 h 625734"/>
              <a:gd name="connsiteX120" fmla="*/ 25485 w 579258"/>
              <a:gd name="connsiteY120" fmla="*/ 0 h 625734"/>
              <a:gd name="connsiteX121" fmla="*/ 50970 w 579258"/>
              <a:gd name="connsiteY121" fmla="*/ 25485 h 625734"/>
              <a:gd name="connsiteX122" fmla="*/ 25485 w 579258"/>
              <a:gd name="connsiteY122" fmla="*/ 50970 h 625734"/>
              <a:gd name="connsiteX123" fmla="*/ 0 w 579258"/>
              <a:gd name="connsiteY123" fmla="*/ 25485 h 625734"/>
              <a:gd name="connsiteX124" fmla="*/ 25485 w 579258"/>
              <a:gd name="connsiteY124" fmla="*/ 0 h 625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79258" h="625734">
                <a:moveTo>
                  <a:pt x="553773" y="574764"/>
                </a:moveTo>
                <a:cubicBezTo>
                  <a:pt x="567848" y="574764"/>
                  <a:pt x="579258" y="586174"/>
                  <a:pt x="579258" y="600249"/>
                </a:cubicBezTo>
                <a:cubicBezTo>
                  <a:pt x="579258" y="614324"/>
                  <a:pt x="567848" y="625734"/>
                  <a:pt x="553773" y="625734"/>
                </a:cubicBezTo>
                <a:cubicBezTo>
                  <a:pt x="539698" y="625734"/>
                  <a:pt x="528288" y="614324"/>
                  <a:pt x="528288" y="600249"/>
                </a:cubicBezTo>
                <a:cubicBezTo>
                  <a:pt x="528288" y="586174"/>
                  <a:pt x="539698" y="574764"/>
                  <a:pt x="553773" y="574764"/>
                </a:cubicBezTo>
                <a:close/>
                <a:moveTo>
                  <a:pt x="421701" y="574764"/>
                </a:moveTo>
                <a:cubicBezTo>
                  <a:pt x="435776" y="574764"/>
                  <a:pt x="447186" y="586174"/>
                  <a:pt x="447186" y="600249"/>
                </a:cubicBezTo>
                <a:cubicBezTo>
                  <a:pt x="447186" y="614324"/>
                  <a:pt x="435776" y="625734"/>
                  <a:pt x="421701" y="625734"/>
                </a:cubicBezTo>
                <a:cubicBezTo>
                  <a:pt x="407626" y="625734"/>
                  <a:pt x="396216" y="614324"/>
                  <a:pt x="396216" y="600249"/>
                </a:cubicBezTo>
                <a:cubicBezTo>
                  <a:pt x="396216" y="586174"/>
                  <a:pt x="407626" y="574764"/>
                  <a:pt x="421701" y="574764"/>
                </a:cubicBezTo>
                <a:close/>
                <a:moveTo>
                  <a:pt x="289629" y="574764"/>
                </a:moveTo>
                <a:cubicBezTo>
                  <a:pt x="303704" y="574764"/>
                  <a:pt x="315114" y="586174"/>
                  <a:pt x="315114" y="600249"/>
                </a:cubicBezTo>
                <a:cubicBezTo>
                  <a:pt x="315114" y="614324"/>
                  <a:pt x="303704" y="625734"/>
                  <a:pt x="289629" y="625734"/>
                </a:cubicBezTo>
                <a:cubicBezTo>
                  <a:pt x="275554" y="625734"/>
                  <a:pt x="264144" y="614324"/>
                  <a:pt x="264144" y="600249"/>
                </a:cubicBezTo>
                <a:cubicBezTo>
                  <a:pt x="264144" y="586174"/>
                  <a:pt x="275554" y="574764"/>
                  <a:pt x="289629" y="574764"/>
                </a:cubicBezTo>
                <a:close/>
                <a:moveTo>
                  <a:pt x="157557" y="574764"/>
                </a:moveTo>
                <a:cubicBezTo>
                  <a:pt x="171632" y="574764"/>
                  <a:pt x="183042" y="586174"/>
                  <a:pt x="183042" y="600249"/>
                </a:cubicBezTo>
                <a:cubicBezTo>
                  <a:pt x="183042" y="614324"/>
                  <a:pt x="171632" y="625734"/>
                  <a:pt x="157557" y="625734"/>
                </a:cubicBezTo>
                <a:cubicBezTo>
                  <a:pt x="143482" y="625734"/>
                  <a:pt x="132072" y="614324"/>
                  <a:pt x="132072" y="600249"/>
                </a:cubicBezTo>
                <a:cubicBezTo>
                  <a:pt x="132072" y="586174"/>
                  <a:pt x="143482" y="574764"/>
                  <a:pt x="157557" y="574764"/>
                </a:cubicBezTo>
                <a:close/>
                <a:moveTo>
                  <a:pt x="25485" y="574764"/>
                </a:moveTo>
                <a:cubicBezTo>
                  <a:pt x="39560" y="574764"/>
                  <a:pt x="50970" y="586174"/>
                  <a:pt x="50970" y="600249"/>
                </a:cubicBezTo>
                <a:cubicBezTo>
                  <a:pt x="50970" y="614324"/>
                  <a:pt x="39560" y="625734"/>
                  <a:pt x="25485" y="625734"/>
                </a:cubicBezTo>
                <a:cubicBezTo>
                  <a:pt x="11410" y="625734"/>
                  <a:pt x="0" y="614324"/>
                  <a:pt x="0" y="600249"/>
                </a:cubicBezTo>
                <a:cubicBezTo>
                  <a:pt x="0" y="586174"/>
                  <a:pt x="11410" y="574764"/>
                  <a:pt x="25485" y="574764"/>
                </a:cubicBezTo>
                <a:close/>
                <a:moveTo>
                  <a:pt x="553773" y="431073"/>
                </a:moveTo>
                <a:cubicBezTo>
                  <a:pt x="567848" y="431073"/>
                  <a:pt x="579258" y="442483"/>
                  <a:pt x="579258" y="456558"/>
                </a:cubicBezTo>
                <a:cubicBezTo>
                  <a:pt x="579258" y="470633"/>
                  <a:pt x="567848" y="482043"/>
                  <a:pt x="553773" y="482043"/>
                </a:cubicBezTo>
                <a:cubicBezTo>
                  <a:pt x="539698" y="482043"/>
                  <a:pt x="528288" y="470633"/>
                  <a:pt x="528288" y="456558"/>
                </a:cubicBezTo>
                <a:cubicBezTo>
                  <a:pt x="528288" y="442483"/>
                  <a:pt x="539698" y="431073"/>
                  <a:pt x="553773" y="431073"/>
                </a:cubicBezTo>
                <a:close/>
                <a:moveTo>
                  <a:pt x="421701" y="431073"/>
                </a:moveTo>
                <a:cubicBezTo>
                  <a:pt x="435776" y="431073"/>
                  <a:pt x="447186" y="442483"/>
                  <a:pt x="447186" y="456558"/>
                </a:cubicBezTo>
                <a:cubicBezTo>
                  <a:pt x="447186" y="470633"/>
                  <a:pt x="435776" y="482043"/>
                  <a:pt x="421701" y="482043"/>
                </a:cubicBezTo>
                <a:cubicBezTo>
                  <a:pt x="407626" y="482043"/>
                  <a:pt x="396216" y="470633"/>
                  <a:pt x="396216" y="456558"/>
                </a:cubicBezTo>
                <a:cubicBezTo>
                  <a:pt x="396216" y="442483"/>
                  <a:pt x="407626" y="431073"/>
                  <a:pt x="421701" y="431073"/>
                </a:cubicBezTo>
                <a:close/>
                <a:moveTo>
                  <a:pt x="289629" y="431073"/>
                </a:moveTo>
                <a:cubicBezTo>
                  <a:pt x="303704" y="431073"/>
                  <a:pt x="315114" y="442483"/>
                  <a:pt x="315114" y="456558"/>
                </a:cubicBezTo>
                <a:cubicBezTo>
                  <a:pt x="315114" y="470633"/>
                  <a:pt x="303704" y="482043"/>
                  <a:pt x="289629" y="482043"/>
                </a:cubicBezTo>
                <a:cubicBezTo>
                  <a:pt x="275554" y="482043"/>
                  <a:pt x="264144" y="470633"/>
                  <a:pt x="264144" y="456558"/>
                </a:cubicBezTo>
                <a:cubicBezTo>
                  <a:pt x="264144" y="442483"/>
                  <a:pt x="275554" y="431073"/>
                  <a:pt x="289629" y="431073"/>
                </a:cubicBezTo>
                <a:close/>
                <a:moveTo>
                  <a:pt x="157557" y="431073"/>
                </a:moveTo>
                <a:cubicBezTo>
                  <a:pt x="171632" y="431073"/>
                  <a:pt x="183042" y="442483"/>
                  <a:pt x="183042" y="456558"/>
                </a:cubicBezTo>
                <a:cubicBezTo>
                  <a:pt x="183042" y="470633"/>
                  <a:pt x="171632" y="482043"/>
                  <a:pt x="157557" y="482043"/>
                </a:cubicBezTo>
                <a:cubicBezTo>
                  <a:pt x="143482" y="482043"/>
                  <a:pt x="132072" y="470633"/>
                  <a:pt x="132072" y="456558"/>
                </a:cubicBezTo>
                <a:cubicBezTo>
                  <a:pt x="132072" y="442483"/>
                  <a:pt x="143482" y="431073"/>
                  <a:pt x="157557" y="431073"/>
                </a:cubicBezTo>
                <a:close/>
                <a:moveTo>
                  <a:pt x="25485" y="431073"/>
                </a:moveTo>
                <a:cubicBezTo>
                  <a:pt x="39560" y="431073"/>
                  <a:pt x="50970" y="442483"/>
                  <a:pt x="50970" y="456558"/>
                </a:cubicBezTo>
                <a:cubicBezTo>
                  <a:pt x="50970" y="470633"/>
                  <a:pt x="39560" y="482043"/>
                  <a:pt x="25485" y="482043"/>
                </a:cubicBezTo>
                <a:cubicBezTo>
                  <a:pt x="11410" y="482043"/>
                  <a:pt x="0" y="470633"/>
                  <a:pt x="0" y="456558"/>
                </a:cubicBezTo>
                <a:cubicBezTo>
                  <a:pt x="0" y="442483"/>
                  <a:pt x="11410" y="431073"/>
                  <a:pt x="25485" y="431073"/>
                </a:cubicBezTo>
                <a:close/>
                <a:moveTo>
                  <a:pt x="553773" y="287382"/>
                </a:moveTo>
                <a:cubicBezTo>
                  <a:pt x="567848" y="287382"/>
                  <a:pt x="579258" y="298792"/>
                  <a:pt x="579258" y="312867"/>
                </a:cubicBezTo>
                <a:cubicBezTo>
                  <a:pt x="579258" y="326942"/>
                  <a:pt x="567848" y="338352"/>
                  <a:pt x="553773" y="338352"/>
                </a:cubicBezTo>
                <a:cubicBezTo>
                  <a:pt x="539698" y="338352"/>
                  <a:pt x="528288" y="326942"/>
                  <a:pt x="528288" y="312867"/>
                </a:cubicBezTo>
                <a:cubicBezTo>
                  <a:pt x="528288" y="298792"/>
                  <a:pt x="539698" y="287382"/>
                  <a:pt x="553773" y="287382"/>
                </a:cubicBezTo>
                <a:close/>
                <a:moveTo>
                  <a:pt x="421701" y="287382"/>
                </a:moveTo>
                <a:cubicBezTo>
                  <a:pt x="435776" y="287382"/>
                  <a:pt x="447186" y="298792"/>
                  <a:pt x="447186" y="312867"/>
                </a:cubicBezTo>
                <a:cubicBezTo>
                  <a:pt x="447186" y="326942"/>
                  <a:pt x="435776" y="338352"/>
                  <a:pt x="421701" y="338352"/>
                </a:cubicBezTo>
                <a:cubicBezTo>
                  <a:pt x="407626" y="338352"/>
                  <a:pt x="396216" y="326942"/>
                  <a:pt x="396216" y="312867"/>
                </a:cubicBezTo>
                <a:cubicBezTo>
                  <a:pt x="396216" y="298792"/>
                  <a:pt x="407626" y="287382"/>
                  <a:pt x="421701" y="287382"/>
                </a:cubicBezTo>
                <a:close/>
                <a:moveTo>
                  <a:pt x="289629" y="287382"/>
                </a:moveTo>
                <a:cubicBezTo>
                  <a:pt x="303704" y="287382"/>
                  <a:pt x="315114" y="298792"/>
                  <a:pt x="315114" y="312867"/>
                </a:cubicBezTo>
                <a:cubicBezTo>
                  <a:pt x="315114" y="326942"/>
                  <a:pt x="303704" y="338352"/>
                  <a:pt x="289629" y="338352"/>
                </a:cubicBezTo>
                <a:cubicBezTo>
                  <a:pt x="275554" y="338352"/>
                  <a:pt x="264144" y="326942"/>
                  <a:pt x="264144" y="312867"/>
                </a:cubicBezTo>
                <a:cubicBezTo>
                  <a:pt x="264144" y="298792"/>
                  <a:pt x="275554" y="287382"/>
                  <a:pt x="289629" y="287382"/>
                </a:cubicBezTo>
                <a:close/>
                <a:moveTo>
                  <a:pt x="157557" y="287382"/>
                </a:moveTo>
                <a:cubicBezTo>
                  <a:pt x="171632" y="287382"/>
                  <a:pt x="183042" y="298792"/>
                  <a:pt x="183042" y="312867"/>
                </a:cubicBezTo>
                <a:cubicBezTo>
                  <a:pt x="183042" y="326942"/>
                  <a:pt x="171632" y="338352"/>
                  <a:pt x="157557" y="338352"/>
                </a:cubicBezTo>
                <a:cubicBezTo>
                  <a:pt x="143482" y="338352"/>
                  <a:pt x="132072" y="326942"/>
                  <a:pt x="132072" y="312867"/>
                </a:cubicBezTo>
                <a:cubicBezTo>
                  <a:pt x="132072" y="298792"/>
                  <a:pt x="143482" y="287382"/>
                  <a:pt x="157557" y="287382"/>
                </a:cubicBezTo>
                <a:close/>
                <a:moveTo>
                  <a:pt x="25485" y="287382"/>
                </a:moveTo>
                <a:cubicBezTo>
                  <a:pt x="39560" y="287382"/>
                  <a:pt x="50970" y="298792"/>
                  <a:pt x="50970" y="312867"/>
                </a:cubicBezTo>
                <a:cubicBezTo>
                  <a:pt x="50970" y="326942"/>
                  <a:pt x="39560" y="338352"/>
                  <a:pt x="25485" y="338352"/>
                </a:cubicBezTo>
                <a:cubicBezTo>
                  <a:pt x="11410" y="338352"/>
                  <a:pt x="0" y="326942"/>
                  <a:pt x="0" y="312867"/>
                </a:cubicBezTo>
                <a:cubicBezTo>
                  <a:pt x="0" y="298792"/>
                  <a:pt x="11410" y="287382"/>
                  <a:pt x="25485" y="287382"/>
                </a:cubicBezTo>
                <a:close/>
                <a:moveTo>
                  <a:pt x="553773" y="143691"/>
                </a:moveTo>
                <a:cubicBezTo>
                  <a:pt x="567848" y="143691"/>
                  <a:pt x="579258" y="155101"/>
                  <a:pt x="579258" y="169176"/>
                </a:cubicBezTo>
                <a:cubicBezTo>
                  <a:pt x="579258" y="183251"/>
                  <a:pt x="567848" y="194661"/>
                  <a:pt x="553773" y="194661"/>
                </a:cubicBezTo>
                <a:cubicBezTo>
                  <a:pt x="539698" y="194661"/>
                  <a:pt x="528288" y="183251"/>
                  <a:pt x="528288" y="169176"/>
                </a:cubicBezTo>
                <a:cubicBezTo>
                  <a:pt x="528288" y="155101"/>
                  <a:pt x="539698" y="143691"/>
                  <a:pt x="553773" y="143691"/>
                </a:cubicBezTo>
                <a:close/>
                <a:moveTo>
                  <a:pt x="421701" y="143691"/>
                </a:moveTo>
                <a:cubicBezTo>
                  <a:pt x="435776" y="143691"/>
                  <a:pt x="447186" y="155101"/>
                  <a:pt x="447186" y="169176"/>
                </a:cubicBezTo>
                <a:cubicBezTo>
                  <a:pt x="447186" y="183251"/>
                  <a:pt x="435776" y="194661"/>
                  <a:pt x="421701" y="194661"/>
                </a:cubicBezTo>
                <a:cubicBezTo>
                  <a:pt x="407626" y="194661"/>
                  <a:pt x="396216" y="183251"/>
                  <a:pt x="396216" y="169176"/>
                </a:cubicBezTo>
                <a:cubicBezTo>
                  <a:pt x="396216" y="155101"/>
                  <a:pt x="407626" y="143691"/>
                  <a:pt x="421701" y="143691"/>
                </a:cubicBezTo>
                <a:close/>
                <a:moveTo>
                  <a:pt x="289629" y="143691"/>
                </a:moveTo>
                <a:cubicBezTo>
                  <a:pt x="303704" y="143691"/>
                  <a:pt x="315114" y="155101"/>
                  <a:pt x="315114" y="169176"/>
                </a:cubicBezTo>
                <a:cubicBezTo>
                  <a:pt x="315114" y="183251"/>
                  <a:pt x="303704" y="194661"/>
                  <a:pt x="289629" y="194661"/>
                </a:cubicBezTo>
                <a:cubicBezTo>
                  <a:pt x="275554" y="194661"/>
                  <a:pt x="264144" y="183251"/>
                  <a:pt x="264144" y="169176"/>
                </a:cubicBezTo>
                <a:cubicBezTo>
                  <a:pt x="264144" y="155101"/>
                  <a:pt x="275554" y="143691"/>
                  <a:pt x="289629" y="143691"/>
                </a:cubicBezTo>
                <a:close/>
                <a:moveTo>
                  <a:pt x="157557" y="143691"/>
                </a:moveTo>
                <a:cubicBezTo>
                  <a:pt x="171632" y="143691"/>
                  <a:pt x="183042" y="155101"/>
                  <a:pt x="183042" y="169176"/>
                </a:cubicBezTo>
                <a:cubicBezTo>
                  <a:pt x="183042" y="183251"/>
                  <a:pt x="171632" y="194661"/>
                  <a:pt x="157557" y="194661"/>
                </a:cubicBezTo>
                <a:cubicBezTo>
                  <a:pt x="143482" y="194661"/>
                  <a:pt x="132072" y="183251"/>
                  <a:pt x="132072" y="169176"/>
                </a:cubicBezTo>
                <a:cubicBezTo>
                  <a:pt x="132072" y="155101"/>
                  <a:pt x="143482" y="143691"/>
                  <a:pt x="157557" y="143691"/>
                </a:cubicBezTo>
                <a:close/>
                <a:moveTo>
                  <a:pt x="25485" y="143691"/>
                </a:moveTo>
                <a:cubicBezTo>
                  <a:pt x="39560" y="143691"/>
                  <a:pt x="50970" y="155101"/>
                  <a:pt x="50970" y="169176"/>
                </a:cubicBezTo>
                <a:cubicBezTo>
                  <a:pt x="50970" y="183251"/>
                  <a:pt x="39560" y="194661"/>
                  <a:pt x="25485" y="194661"/>
                </a:cubicBezTo>
                <a:cubicBezTo>
                  <a:pt x="11410" y="194661"/>
                  <a:pt x="0" y="183251"/>
                  <a:pt x="0" y="169176"/>
                </a:cubicBezTo>
                <a:cubicBezTo>
                  <a:pt x="0" y="155101"/>
                  <a:pt x="11410" y="143691"/>
                  <a:pt x="25485" y="143691"/>
                </a:cubicBezTo>
                <a:close/>
                <a:moveTo>
                  <a:pt x="553773" y="0"/>
                </a:moveTo>
                <a:cubicBezTo>
                  <a:pt x="567848" y="0"/>
                  <a:pt x="579258" y="11410"/>
                  <a:pt x="579258" y="25485"/>
                </a:cubicBezTo>
                <a:cubicBezTo>
                  <a:pt x="579258" y="39560"/>
                  <a:pt x="567848" y="50970"/>
                  <a:pt x="553773" y="50970"/>
                </a:cubicBezTo>
                <a:cubicBezTo>
                  <a:pt x="539698" y="50970"/>
                  <a:pt x="528288" y="39560"/>
                  <a:pt x="528288" y="25485"/>
                </a:cubicBezTo>
                <a:cubicBezTo>
                  <a:pt x="528288" y="11410"/>
                  <a:pt x="539698" y="0"/>
                  <a:pt x="553773" y="0"/>
                </a:cubicBezTo>
                <a:close/>
                <a:moveTo>
                  <a:pt x="421701" y="0"/>
                </a:moveTo>
                <a:cubicBezTo>
                  <a:pt x="435776" y="0"/>
                  <a:pt x="447186" y="11410"/>
                  <a:pt x="447186" y="25485"/>
                </a:cubicBezTo>
                <a:cubicBezTo>
                  <a:pt x="447186" y="39560"/>
                  <a:pt x="435776" y="50970"/>
                  <a:pt x="421701" y="50970"/>
                </a:cubicBezTo>
                <a:cubicBezTo>
                  <a:pt x="407626" y="50970"/>
                  <a:pt x="396216" y="39560"/>
                  <a:pt x="396216" y="25485"/>
                </a:cubicBezTo>
                <a:cubicBezTo>
                  <a:pt x="396216" y="11410"/>
                  <a:pt x="407626" y="0"/>
                  <a:pt x="421701" y="0"/>
                </a:cubicBezTo>
                <a:close/>
                <a:moveTo>
                  <a:pt x="289629" y="0"/>
                </a:moveTo>
                <a:cubicBezTo>
                  <a:pt x="303704" y="0"/>
                  <a:pt x="315114" y="11410"/>
                  <a:pt x="315114" y="25485"/>
                </a:cubicBezTo>
                <a:cubicBezTo>
                  <a:pt x="315114" y="39560"/>
                  <a:pt x="303704" y="50970"/>
                  <a:pt x="289629" y="50970"/>
                </a:cubicBezTo>
                <a:cubicBezTo>
                  <a:pt x="275554" y="50970"/>
                  <a:pt x="264144" y="39560"/>
                  <a:pt x="264144" y="25485"/>
                </a:cubicBezTo>
                <a:cubicBezTo>
                  <a:pt x="264144" y="11410"/>
                  <a:pt x="275554" y="0"/>
                  <a:pt x="289629" y="0"/>
                </a:cubicBezTo>
                <a:close/>
                <a:moveTo>
                  <a:pt x="157557" y="0"/>
                </a:moveTo>
                <a:cubicBezTo>
                  <a:pt x="171632" y="0"/>
                  <a:pt x="183042" y="11410"/>
                  <a:pt x="183042" y="25485"/>
                </a:cubicBezTo>
                <a:cubicBezTo>
                  <a:pt x="183042" y="39560"/>
                  <a:pt x="171632" y="50970"/>
                  <a:pt x="157557" y="50970"/>
                </a:cubicBezTo>
                <a:cubicBezTo>
                  <a:pt x="143482" y="50970"/>
                  <a:pt x="132072" y="39560"/>
                  <a:pt x="132072" y="25485"/>
                </a:cubicBezTo>
                <a:cubicBezTo>
                  <a:pt x="132072" y="11410"/>
                  <a:pt x="143482" y="0"/>
                  <a:pt x="157557" y="0"/>
                </a:cubicBezTo>
                <a:close/>
                <a:moveTo>
                  <a:pt x="25485" y="0"/>
                </a:moveTo>
                <a:cubicBezTo>
                  <a:pt x="39560" y="0"/>
                  <a:pt x="50970" y="11410"/>
                  <a:pt x="50970" y="25485"/>
                </a:cubicBezTo>
                <a:cubicBezTo>
                  <a:pt x="50970" y="39560"/>
                  <a:pt x="39560" y="50970"/>
                  <a:pt x="25485" y="50970"/>
                </a:cubicBezTo>
                <a:cubicBezTo>
                  <a:pt x="11410" y="50970"/>
                  <a:pt x="0" y="39560"/>
                  <a:pt x="0" y="25485"/>
                </a:cubicBezTo>
                <a:cubicBezTo>
                  <a:pt x="0" y="11410"/>
                  <a:pt x="11410" y="0"/>
                  <a:pt x="25485" y="0"/>
                </a:cubicBezTo>
                <a:close/>
              </a:path>
            </a:pathLst>
          </a:custGeom>
          <a:solidFill>
            <a:srgbClr val="2866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93FD7E9-AC23-53DD-B4CA-10556CD5A9B1}"/>
              </a:ext>
            </a:extLst>
          </p:cNvPr>
          <p:cNvGrpSpPr/>
          <p:nvPr/>
        </p:nvGrpSpPr>
        <p:grpSpPr>
          <a:xfrm>
            <a:off x="2864353" y="2544535"/>
            <a:ext cx="6463295" cy="664911"/>
            <a:chOff x="2146065" y="2318988"/>
            <a:chExt cx="6463295" cy="66491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8C5B79-55B3-FF66-2A9E-3E5F7ED4BE0C}"/>
                </a:ext>
              </a:extLst>
            </p:cNvPr>
            <p:cNvSpPr txBox="1"/>
            <p:nvPr/>
          </p:nvSpPr>
          <p:spPr>
            <a:xfrm>
              <a:off x="2146065" y="2337568"/>
              <a:ext cx="646329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       5th Floor, </a:t>
              </a:r>
              <a:r>
                <a:rPr lang="en-US" dirty="0" err="1"/>
                <a:t>Feroz</a:t>
              </a:r>
              <a:r>
                <a:rPr lang="en-US" dirty="0"/>
                <a:t> Center, </a:t>
              </a:r>
              <a:r>
                <a:rPr lang="en-US" dirty="0" err="1"/>
                <a:t>Workzone</a:t>
              </a:r>
              <a:r>
                <a:rPr lang="en-US" dirty="0"/>
                <a:t>, G 6/2 Blue Area, Islamabad.</a:t>
              </a:r>
            </a:p>
            <a:p>
              <a:pPr algn="ctr"/>
              <a:r>
                <a:rPr lang="en-US" dirty="0"/>
                <a:t>UAN</a:t>
              </a:r>
              <a:r>
                <a:rPr lang="en-US" sz="1800" dirty="0">
                  <a:effectLst/>
                </a:rPr>
                <a:t>: +92 304 111 9980</a:t>
              </a:r>
              <a:endParaRPr lang="en-US" sz="1800" dirty="0"/>
            </a:p>
          </p:txBody>
        </p:sp>
        <p:pic>
          <p:nvPicPr>
            <p:cNvPr id="19" name="Graphic 18" descr="Marker">
              <a:extLst>
                <a:ext uri="{FF2B5EF4-FFF2-40B4-BE49-F238E27FC236}">
                  <a16:creationId xmlns:a16="http://schemas.microsoft.com/office/drawing/2014/main" id="{8200B9F6-6AA1-589A-CAE5-7A12C48CC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2289459" y="2318988"/>
              <a:ext cx="387137" cy="387137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452B198-D6CA-03AF-533F-3928CCE8F25A}"/>
              </a:ext>
            </a:extLst>
          </p:cNvPr>
          <p:cNvGrpSpPr/>
          <p:nvPr/>
        </p:nvGrpSpPr>
        <p:grpSpPr>
          <a:xfrm>
            <a:off x="2864353" y="3200588"/>
            <a:ext cx="6463295" cy="377699"/>
            <a:chOff x="2509360" y="3200588"/>
            <a:chExt cx="6463295" cy="37769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D9E43B9-2847-C57B-6BDC-947CA8D18253}"/>
                </a:ext>
              </a:extLst>
            </p:cNvPr>
            <p:cNvSpPr txBox="1"/>
            <p:nvPr/>
          </p:nvSpPr>
          <p:spPr>
            <a:xfrm>
              <a:off x="2509360" y="3200588"/>
              <a:ext cx="646329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effectLst/>
                </a:rPr>
                <a:t>info@bvlogic.com </a:t>
              </a:r>
              <a:r>
                <a:rPr lang="en-US" dirty="0"/>
                <a:t>      </a:t>
              </a:r>
              <a:r>
                <a:rPr lang="en-US" dirty="0">
                  <a:effectLst/>
                </a:rPr>
                <a:t>           www. bvlogic.com</a:t>
              </a:r>
              <a:endParaRPr lang="en-US" dirty="0"/>
            </a:p>
          </p:txBody>
        </p:sp>
        <p:pic>
          <p:nvPicPr>
            <p:cNvPr id="22" name="Graphic 21" descr="Internet">
              <a:extLst>
                <a:ext uri="{FF2B5EF4-FFF2-40B4-BE49-F238E27FC236}">
                  <a16:creationId xmlns:a16="http://schemas.microsoft.com/office/drawing/2014/main" id="{16B08593-8D24-2E9D-D2E0-8A28B79BC3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5843108" y="3208955"/>
              <a:ext cx="359340" cy="369332"/>
            </a:xfrm>
            <a:prstGeom prst="rect">
              <a:avLst/>
            </a:prstGeom>
          </p:spPr>
        </p:pic>
        <p:pic>
          <p:nvPicPr>
            <p:cNvPr id="23" name="Graphic 22" descr="Envelope">
              <a:extLst>
                <a:ext uri="{FF2B5EF4-FFF2-40B4-BE49-F238E27FC236}">
                  <a16:creationId xmlns:a16="http://schemas.microsoft.com/office/drawing/2014/main" id="{CDB656FD-3260-419A-76E6-7F68CA504C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3181992" y="3213985"/>
              <a:ext cx="326672" cy="335756"/>
            </a:xfrm>
            <a:prstGeom prst="rect">
              <a:avLst/>
            </a:prstGeom>
          </p:spPr>
        </p:pic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0193FC96-2094-F1DB-90F9-B09CDBE8D8C1}"/>
              </a:ext>
            </a:extLst>
          </p:cNvPr>
          <p:cNvSpPr/>
          <p:nvPr/>
        </p:nvSpPr>
        <p:spPr>
          <a:xfrm>
            <a:off x="1393756" y="4105642"/>
            <a:ext cx="2010017" cy="19736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B4BBBC-B2A9-2B2B-2607-F738003218EB}"/>
              </a:ext>
            </a:extLst>
          </p:cNvPr>
          <p:cNvSpPr txBox="1"/>
          <p:nvPr/>
        </p:nvSpPr>
        <p:spPr>
          <a:xfrm>
            <a:off x="1584357" y="4347556"/>
            <a:ext cx="174812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effectLst/>
              </a:rPr>
              <a:t>USA Office</a:t>
            </a:r>
          </a:p>
          <a:p>
            <a:pPr algn="ctr"/>
            <a:r>
              <a:rPr lang="en-US" sz="1600" dirty="0">
                <a:effectLst/>
              </a:rPr>
              <a:t/>
            </a:r>
            <a:br>
              <a:rPr lang="en-US" sz="1600" dirty="0">
                <a:effectLst/>
              </a:rPr>
            </a:br>
            <a:r>
              <a:rPr lang="en-US" sz="1600" dirty="0">
                <a:effectLst/>
              </a:rPr>
              <a:t>Birdview Logic Inc. 3725 Vernon Blvd Long Island City, NY 11746</a:t>
            </a:r>
            <a:endParaRPr lang="en-US" sz="1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51B251-741C-B15A-2CD1-C207F8F53523}"/>
              </a:ext>
            </a:extLst>
          </p:cNvPr>
          <p:cNvSpPr txBox="1"/>
          <p:nvPr/>
        </p:nvSpPr>
        <p:spPr>
          <a:xfrm>
            <a:off x="4978231" y="2090262"/>
            <a:ext cx="28575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effectLst/>
              </a:rPr>
              <a:t>Corporate Office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A575062-3A7F-B609-9354-3DB56C31A7B2}"/>
              </a:ext>
            </a:extLst>
          </p:cNvPr>
          <p:cNvSpPr/>
          <p:nvPr/>
        </p:nvSpPr>
        <p:spPr>
          <a:xfrm>
            <a:off x="3680248" y="4105642"/>
            <a:ext cx="2010017" cy="19736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A13B78-2514-F627-22E6-7C54579E8EFE}"/>
              </a:ext>
            </a:extLst>
          </p:cNvPr>
          <p:cNvSpPr/>
          <p:nvPr/>
        </p:nvSpPr>
        <p:spPr>
          <a:xfrm>
            <a:off x="6096000" y="4118521"/>
            <a:ext cx="2010017" cy="19736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0EA71D-8A96-C7A7-05B0-A5CB4F3CA31E}"/>
              </a:ext>
            </a:extLst>
          </p:cNvPr>
          <p:cNvSpPr/>
          <p:nvPr/>
        </p:nvSpPr>
        <p:spPr>
          <a:xfrm>
            <a:off x="8372332" y="4119523"/>
            <a:ext cx="2010017" cy="19736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3AF6B70-6EE1-2F14-E0FB-C55CD3E43425}"/>
              </a:ext>
            </a:extLst>
          </p:cNvPr>
          <p:cNvSpPr txBox="1"/>
          <p:nvPr/>
        </p:nvSpPr>
        <p:spPr>
          <a:xfrm>
            <a:off x="3700322" y="4347556"/>
            <a:ext cx="1906690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effectLst/>
              </a:rPr>
              <a:t>UK Office</a:t>
            </a:r>
          </a:p>
          <a:p>
            <a:pPr algn="ctr"/>
            <a:endParaRPr lang="en-US" sz="1000" b="1" dirty="0">
              <a:effectLst/>
            </a:endParaRPr>
          </a:p>
          <a:p>
            <a:pPr algn="ctr"/>
            <a:r>
              <a:rPr lang="en-US" sz="1600" dirty="0">
                <a:effectLst/>
              </a:rPr>
              <a:t>Birdview Logic RMS 277, Essex</a:t>
            </a:r>
          </a:p>
          <a:p>
            <a:pPr algn="ctr"/>
            <a:r>
              <a:rPr lang="en-US" sz="1600" dirty="0">
                <a:effectLst/>
              </a:rPr>
              <a:t>28 Fuller Road. Dagenham,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FDE05F5-61A4-05DF-2AEA-E537462009EF}"/>
              </a:ext>
            </a:extLst>
          </p:cNvPr>
          <p:cNvSpPr txBox="1"/>
          <p:nvPr/>
        </p:nvSpPr>
        <p:spPr>
          <a:xfrm>
            <a:off x="6308265" y="4356938"/>
            <a:ext cx="173221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effectLst/>
              </a:rPr>
              <a:t>UAE Office</a:t>
            </a:r>
          </a:p>
          <a:p>
            <a:pPr algn="ctr"/>
            <a:endParaRPr lang="en-US" sz="1000" b="1" dirty="0">
              <a:effectLst/>
            </a:endParaRPr>
          </a:p>
          <a:p>
            <a:pPr algn="ctr"/>
            <a:r>
              <a:rPr lang="en-US" sz="1600" dirty="0">
                <a:effectLst/>
              </a:rPr>
              <a:t>BvLogic LLC </a:t>
            </a:r>
          </a:p>
          <a:p>
            <a:pPr algn="ctr"/>
            <a:r>
              <a:rPr lang="en-US" sz="1600" dirty="0">
                <a:effectLst/>
              </a:rPr>
              <a:t>P.O. Box No. 32925, Dubai, United  Arab Emirates</a:t>
            </a:r>
            <a:endParaRPr lang="en-US" sz="16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E6FAC5-28E0-FA4E-63D4-CD99B565B8B9}"/>
              </a:ext>
            </a:extLst>
          </p:cNvPr>
          <p:cNvSpPr txBox="1"/>
          <p:nvPr/>
        </p:nvSpPr>
        <p:spPr>
          <a:xfrm>
            <a:off x="8424597" y="4356938"/>
            <a:ext cx="2010017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effectLst/>
              </a:rPr>
              <a:t>Business Hub</a:t>
            </a:r>
          </a:p>
          <a:p>
            <a:r>
              <a:rPr lang="en-US" sz="1600" dirty="0">
                <a:effectLst/>
              </a:rPr>
              <a:t>Ali Tower, </a:t>
            </a:r>
            <a:r>
              <a:rPr lang="en-US" sz="1600" dirty="0" err="1">
                <a:effectLst/>
              </a:rPr>
              <a:t>Zubaida's</a:t>
            </a:r>
            <a:r>
              <a:rPr lang="en-US" sz="1600" dirty="0">
                <a:effectLst/>
              </a:rPr>
              <a:t> basement, Kohinoor Town </a:t>
            </a:r>
            <a:r>
              <a:rPr lang="en-US" sz="1600" dirty="0"/>
              <a:t>, </a:t>
            </a:r>
            <a:r>
              <a:rPr lang="en-US" sz="1600" dirty="0" err="1"/>
              <a:t>J</a:t>
            </a:r>
            <a:r>
              <a:rPr lang="en-US" sz="1600" dirty="0" err="1">
                <a:effectLst/>
              </a:rPr>
              <a:t>aranwala</a:t>
            </a:r>
            <a:r>
              <a:rPr lang="en-US" sz="1600" dirty="0">
                <a:effectLst/>
              </a:rPr>
              <a:t> Road, Faisalabad.</a:t>
            </a:r>
          </a:p>
          <a:p>
            <a:r>
              <a:rPr lang="en-US" sz="1600" dirty="0"/>
              <a:t>Ph: +92 (41) 547 5500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6ACC41D-E02E-8009-63BD-22BE53A8C28B}"/>
              </a:ext>
            </a:extLst>
          </p:cNvPr>
          <p:cNvSpPr/>
          <p:nvPr/>
        </p:nvSpPr>
        <p:spPr>
          <a:xfrm>
            <a:off x="1036320" y="1274797"/>
            <a:ext cx="98350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cap="all" spc="20" dirty="0">
                <a:solidFill>
                  <a:srgbClr val="28666E"/>
                </a:solidFill>
                <a:latin typeface="Montserrat ExtraBold" panose="00000900000000000000" pitchFamily="2" charset="0"/>
              </a:rPr>
              <a:t>BIRDVIEW LOGIC PRIVATE LIMITED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64F429A-E92E-3E3D-28F1-9D3C8516F846}"/>
              </a:ext>
            </a:extLst>
          </p:cNvPr>
          <p:cNvSpPr/>
          <p:nvPr/>
        </p:nvSpPr>
        <p:spPr>
          <a:xfrm>
            <a:off x="4283046" y="296011"/>
            <a:ext cx="34794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cap="all" spc="20" dirty="0">
                <a:solidFill>
                  <a:srgbClr val="28666E"/>
                </a:solidFill>
                <a:latin typeface="Montserrat ExtraBold" panose="00000900000000000000" pitchFamily="2" charset="0"/>
              </a:rPr>
              <a:t>REACH US</a:t>
            </a:r>
          </a:p>
        </p:txBody>
      </p:sp>
    </p:spTree>
    <p:extLst>
      <p:ext uri="{BB962C8B-B14F-4D97-AF65-F5344CB8AC3E}">
        <p14:creationId xmlns:p14="http://schemas.microsoft.com/office/powerpoint/2010/main" val="3580250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54CDF39-7E81-F9DE-092F-AA3267923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9568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54147" y="225967"/>
            <a:ext cx="4938248" cy="47945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accent1">
                    <a:lumMod val="75000"/>
                  </a:schemeClr>
                </a:solidFill>
              </a:rPr>
              <a:t>PROJECT STATUS - ABSTRACT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FDE85E-36DB-BFB5-52C1-9D9149C9A41D}"/>
              </a:ext>
            </a:extLst>
          </p:cNvPr>
          <p:cNvSpPr/>
          <p:nvPr/>
        </p:nvSpPr>
        <p:spPr>
          <a:xfrm>
            <a:off x="5433390" y="1017206"/>
            <a:ext cx="1882255" cy="369332"/>
          </a:xfrm>
          <a:prstGeom prst="rect">
            <a:avLst/>
          </a:prstGeom>
        </p:spPr>
        <p:txBody>
          <a:bodyPr wrap="square" lIns="0" tIns="45720" rIns="91440" bIns="45720" anchor="t">
            <a:spAutoFit/>
          </a:bodyPr>
          <a:lstStyle/>
          <a:p>
            <a:pPr defTabSz="914377">
              <a:spcBef>
                <a:spcPts val="400"/>
              </a:spcBef>
              <a:spcAft>
                <a:spcPts val="400"/>
              </a:spcAft>
            </a:pPr>
            <a:r>
              <a:rPr lang="en-US" dirty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Modules Status</a:t>
            </a:r>
            <a:endParaRPr lang="ru-RU" dirty="0">
              <a:solidFill>
                <a:srgbClr val="FF4013"/>
              </a:solidFill>
              <a:latin typeface="Montserrat"/>
              <a:cs typeface="Arial"/>
              <a:sym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5848CD-580B-ECF7-6CB3-1DB123CB42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540" y="-10160"/>
            <a:ext cx="2344460" cy="9517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57C9A7-799A-A94C-960A-10601AE81F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201872"/>
            <a:ext cx="5151500" cy="54899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4035BB-3DFE-AE9C-186A-5CABCC5938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56172"/>
            <a:ext cx="2457143" cy="61904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015CF88-64B0-7AC5-E558-8DE32E0F1D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466837"/>
              </p:ext>
            </p:extLst>
          </p:nvPr>
        </p:nvGraphicFramePr>
        <p:xfrm>
          <a:off x="5433391" y="1408061"/>
          <a:ext cx="6652591" cy="4900990"/>
        </p:xfrm>
        <a:graphic>
          <a:graphicData uri="http://schemas.openxmlformats.org/drawingml/2006/table">
            <a:tbl>
              <a:tblPr/>
              <a:tblGrid>
                <a:gridCol w="530087">
                  <a:extLst>
                    <a:ext uri="{9D8B030D-6E8A-4147-A177-3AD203B41FA5}">
                      <a16:colId xmlns:a16="http://schemas.microsoft.com/office/drawing/2014/main" val="3111930513"/>
                    </a:ext>
                  </a:extLst>
                </a:gridCol>
                <a:gridCol w="2279374">
                  <a:extLst>
                    <a:ext uri="{9D8B030D-6E8A-4147-A177-3AD203B41FA5}">
                      <a16:colId xmlns:a16="http://schemas.microsoft.com/office/drawing/2014/main" val="3855758681"/>
                    </a:ext>
                  </a:extLst>
                </a:gridCol>
                <a:gridCol w="3843130">
                  <a:extLst>
                    <a:ext uri="{9D8B030D-6E8A-4147-A177-3AD203B41FA5}">
                      <a16:colId xmlns:a16="http://schemas.microsoft.com/office/drawing/2014/main" val="3537800656"/>
                    </a:ext>
                  </a:extLst>
                </a:gridCol>
              </a:tblGrid>
              <a:tr h="4339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Sr. #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Modules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1275649"/>
                  </a:ext>
                </a:extLst>
              </a:tr>
              <a:tr h="3365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Dashboard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Partially Delivered </a:t>
                      </a:r>
                      <a:r>
                        <a:rPr lang="en-US" sz="1600" dirty="0" smtClean="0"/>
                        <a:t>(Incomplete Requirements)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528667"/>
                  </a:ext>
                </a:extLst>
              </a:tr>
              <a:tr h="3313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Staff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8995551"/>
                  </a:ext>
                </a:extLst>
              </a:tr>
              <a:tr h="3926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Employee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Partially Delivered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600" dirty="0" smtClean="0"/>
                        <a:t>(Pdf Column Export Pending; Delayed</a:t>
                      </a:r>
                      <a:r>
                        <a:rPr lang="en-US" sz="1600" baseline="0" dirty="0" smtClean="0"/>
                        <a:t> Due to New Requirements</a:t>
                      </a:r>
                      <a:r>
                        <a:rPr lang="en-US" sz="1600" dirty="0" smtClean="0"/>
                        <a:t>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6350843"/>
                  </a:ext>
                </a:extLst>
              </a:tr>
              <a:tr h="3143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Payroll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218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Leave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1435715"/>
                  </a:ext>
                </a:extLst>
              </a:tr>
              <a:tr h="4770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Attendance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Partially Delivered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(New Feature and Incomplete Requirements</a:t>
                      </a:r>
                      <a:r>
                        <a:rPr lang="en-US" sz="1600" dirty="0" smtClean="0"/>
                        <a:t>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136775"/>
                  </a:ext>
                </a:extLst>
              </a:tr>
              <a:tr h="3632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Transfers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4400118"/>
                  </a:ext>
                </a:extLst>
              </a:tr>
              <a:tr h="3632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Resignation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445412"/>
                  </a:ext>
                </a:extLst>
              </a:tr>
              <a:tr h="3632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Termination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7595566"/>
                  </a:ext>
                </a:extLst>
              </a:tr>
              <a:tr h="3632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Recruitment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852151"/>
                  </a:ext>
                </a:extLst>
              </a:tr>
              <a:tr h="36323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Assets Management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2382932"/>
                  </a:ext>
                </a:extLst>
              </a:tr>
              <a:tr h="3757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HRM System Setup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0372239"/>
                  </a:ext>
                </a:extLst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221646"/>
            <a:ext cx="5151500" cy="5470209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6610228"/>
              </p:ext>
            </p:extLst>
          </p:nvPr>
        </p:nvGraphicFramePr>
        <p:xfrm>
          <a:off x="5433390" y="6309051"/>
          <a:ext cx="6652591" cy="494030"/>
        </p:xfrm>
        <a:graphic>
          <a:graphicData uri="http://schemas.openxmlformats.org/drawingml/2006/table">
            <a:tbl>
              <a:tblPr/>
              <a:tblGrid>
                <a:gridCol w="516835">
                  <a:extLst>
                    <a:ext uri="{9D8B030D-6E8A-4147-A177-3AD203B41FA5}">
                      <a16:colId xmlns:a16="http://schemas.microsoft.com/office/drawing/2014/main" val="3724579970"/>
                    </a:ext>
                  </a:extLst>
                </a:gridCol>
                <a:gridCol w="2305879">
                  <a:extLst>
                    <a:ext uri="{9D8B030D-6E8A-4147-A177-3AD203B41FA5}">
                      <a16:colId xmlns:a16="http://schemas.microsoft.com/office/drawing/2014/main" val="2376319882"/>
                    </a:ext>
                  </a:extLst>
                </a:gridCol>
                <a:gridCol w="3829877">
                  <a:extLst>
                    <a:ext uri="{9D8B030D-6E8A-4147-A177-3AD203B41FA5}">
                      <a16:colId xmlns:a16="http://schemas.microsoft.com/office/drawing/2014/main" val="396015656"/>
                    </a:ext>
                  </a:extLst>
                </a:gridCol>
              </a:tblGrid>
              <a:tr h="3757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 Modules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dirty="0" smtClean="0">
                          <a:latin typeface="+mn-lt"/>
                        </a:rPr>
                        <a:t>Custom Column Selection: </a:t>
                      </a:r>
                      <a:r>
                        <a:rPr lang="en-US" sz="1600" dirty="0" smtClean="0">
                          <a:latin typeface="+mn-lt"/>
                        </a:rPr>
                        <a:t>New</a:t>
                      </a:r>
                      <a:r>
                        <a:rPr lang="en-US" sz="1600" baseline="0" dirty="0" smtClean="0">
                          <a:latin typeface="+mn-lt"/>
                        </a:rPr>
                        <a:t> </a:t>
                      </a:r>
                      <a:r>
                        <a:rPr lang="en-US" sz="1600" dirty="0" smtClean="0">
                          <a:latin typeface="+mn-lt"/>
                        </a:rPr>
                        <a:t>and </a:t>
                      </a:r>
                      <a:r>
                        <a:rPr lang="en-US" sz="1600" dirty="0" smtClean="0">
                          <a:latin typeface="+mn-lt"/>
                        </a:rPr>
                        <a:t>Incomplete Requirements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80402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03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78DB9-867E-F10A-EB14-43F4E34B0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EB75EE0-C63D-2966-FE9D-6EDEF87AF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505"/>
            <a:ext cx="12192000" cy="99568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7E9E7F8-A34E-BEAB-1AB8-8773E43AD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062" y="225967"/>
            <a:ext cx="5196956" cy="47945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accent1">
                    <a:lumMod val="75000"/>
                  </a:schemeClr>
                </a:solidFill>
              </a:rPr>
              <a:t>Key Features :: Delivery Status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BAFB5-3EDA-1027-870D-EA2F97C37278}"/>
              </a:ext>
            </a:extLst>
          </p:cNvPr>
          <p:cNvSpPr/>
          <p:nvPr/>
        </p:nvSpPr>
        <p:spPr>
          <a:xfrm>
            <a:off x="398445" y="1092520"/>
            <a:ext cx="5545606" cy="369332"/>
          </a:xfrm>
          <a:prstGeom prst="rect">
            <a:avLst/>
          </a:prstGeom>
        </p:spPr>
        <p:txBody>
          <a:bodyPr wrap="square" lIns="0" tIns="45720" rIns="91440" bIns="45720" anchor="t">
            <a:spAutoFit/>
          </a:bodyPr>
          <a:lstStyle/>
          <a:p>
            <a:pPr defTabSz="914377">
              <a:spcBef>
                <a:spcPts val="400"/>
              </a:spcBef>
              <a:spcAft>
                <a:spcPts val="400"/>
              </a:spcAft>
            </a:pPr>
            <a:r>
              <a:rPr lang="en-US" dirty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Dashboard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EFB96E-3C26-ED2C-63E2-13C4FF9B7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540" y="-10160"/>
            <a:ext cx="2344460" cy="951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1699BE-01A5-9D83-084C-21564BD6D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56172"/>
            <a:ext cx="2457143" cy="619048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B58130B-9E88-F343-0262-6AB23C8195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857975"/>
              </p:ext>
            </p:extLst>
          </p:nvPr>
        </p:nvGraphicFramePr>
        <p:xfrm>
          <a:off x="398445" y="1585198"/>
          <a:ext cx="6093795" cy="5061827"/>
        </p:xfrm>
        <a:graphic>
          <a:graphicData uri="http://schemas.openxmlformats.org/drawingml/2006/table">
            <a:tbl>
              <a:tblPr/>
              <a:tblGrid>
                <a:gridCol w="541671">
                  <a:extLst>
                    <a:ext uri="{9D8B030D-6E8A-4147-A177-3AD203B41FA5}">
                      <a16:colId xmlns:a16="http://schemas.microsoft.com/office/drawing/2014/main" val="2756509870"/>
                    </a:ext>
                  </a:extLst>
                </a:gridCol>
                <a:gridCol w="990284">
                  <a:extLst>
                    <a:ext uri="{9D8B030D-6E8A-4147-A177-3AD203B41FA5}">
                      <a16:colId xmlns:a16="http://schemas.microsoft.com/office/drawing/2014/main" val="1746180139"/>
                    </a:ext>
                  </a:extLst>
                </a:gridCol>
                <a:gridCol w="1390810">
                  <a:extLst>
                    <a:ext uri="{9D8B030D-6E8A-4147-A177-3AD203B41FA5}">
                      <a16:colId xmlns:a16="http://schemas.microsoft.com/office/drawing/2014/main" val="3188518424"/>
                    </a:ext>
                  </a:extLst>
                </a:gridCol>
                <a:gridCol w="681830">
                  <a:extLst>
                    <a:ext uri="{9D8B030D-6E8A-4147-A177-3AD203B41FA5}">
                      <a16:colId xmlns:a16="http://schemas.microsoft.com/office/drawing/2014/main" val="2149222564"/>
                    </a:ext>
                  </a:extLst>
                </a:gridCol>
                <a:gridCol w="2489200">
                  <a:extLst>
                    <a:ext uri="{9D8B030D-6E8A-4147-A177-3AD203B41FA5}">
                      <a16:colId xmlns:a16="http://schemas.microsoft.com/office/drawing/2014/main" val="215164652"/>
                    </a:ext>
                  </a:extLst>
                </a:gridCol>
              </a:tblGrid>
              <a:tr h="1704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Sr#.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Module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Remarks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06787"/>
                  </a:ext>
                </a:extLst>
              </a:tr>
              <a:tr h="5113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8"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Dashboard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Widgets Section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018365"/>
                  </a:ext>
                </a:extLst>
              </a:tr>
              <a:tr h="5113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Pie Chart Section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830007"/>
                  </a:ext>
                </a:extLst>
              </a:tr>
              <a:tr h="5113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Attendance Section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477155"/>
                  </a:ext>
                </a:extLst>
              </a:tr>
              <a:tr h="5113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Interview Schedule     Calendar Section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7027272"/>
                  </a:ext>
                </a:extLst>
              </a:tr>
              <a:tr h="68183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 Comprehensive Table for Displaying Some Filtered Employees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6697490"/>
                  </a:ext>
                </a:extLst>
              </a:tr>
              <a:tr h="5113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Export Data of Comprehensive Table Data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0059557"/>
                  </a:ext>
                </a:extLst>
              </a:tr>
              <a:tr h="68183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Directly Printing Data of Comprehensive Table Data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685967"/>
                  </a:ext>
                </a:extLst>
              </a:tr>
              <a:tr h="68733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 Comprehensive Table for Displaying Some Stats of  SCO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Pending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incomplete because of incomplete requirements.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007" marR="5007" marT="5007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4915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1" t="5260" b="34772"/>
          <a:stretch/>
        </p:blipFill>
        <p:spPr>
          <a:xfrm>
            <a:off x="6804212" y="1195407"/>
            <a:ext cx="5269571" cy="545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5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1425A7-1077-CF14-FB58-27F7FE9E8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C653F28-999D-501C-DCE9-50ABC9035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9568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7F36382-52E7-65BA-E998-D5B0FD4C0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6159" y="248185"/>
            <a:ext cx="4874225" cy="47945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accent1">
                    <a:lumMod val="75000"/>
                  </a:schemeClr>
                </a:solidFill>
              </a:rPr>
              <a:t>Key Features :: Delivery Status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74A49D-B7B8-9029-B067-DB4DE5240264}"/>
              </a:ext>
            </a:extLst>
          </p:cNvPr>
          <p:cNvSpPr/>
          <p:nvPr/>
        </p:nvSpPr>
        <p:spPr>
          <a:xfrm>
            <a:off x="4287444" y="1188760"/>
            <a:ext cx="5545606" cy="369332"/>
          </a:xfrm>
          <a:prstGeom prst="rect">
            <a:avLst/>
          </a:prstGeom>
        </p:spPr>
        <p:txBody>
          <a:bodyPr wrap="square" lIns="0" tIns="45720" rIns="91440" bIns="45720" anchor="t">
            <a:spAutoFit/>
          </a:bodyPr>
          <a:lstStyle/>
          <a:p>
            <a:pPr defTabSz="914377">
              <a:spcBef>
                <a:spcPts val="400"/>
              </a:spcBef>
              <a:spcAft>
                <a:spcPts val="400"/>
              </a:spcAft>
            </a:pPr>
            <a:r>
              <a:rPr lang="en-US" dirty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Staff and Employee Management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5602CB-E7AD-2417-1188-6F4BE25C4C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540" y="-10160"/>
            <a:ext cx="2344460" cy="951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BAFF1D-2EFE-E2A2-8575-646103CD65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56172"/>
            <a:ext cx="2457143" cy="619048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4568015-5AA9-556D-173D-35ADE72A65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0652342"/>
              </p:ext>
            </p:extLst>
          </p:nvPr>
        </p:nvGraphicFramePr>
        <p:xfrm>
          <a:off x="4287444" y="1751173"/>
          <a:ext cx="7376236" cy="4410597"/>
        </p:xfrm>
        <a:graphic>
          <a:graphicData uri="http://schemas.openxmlformats.org/drawingml/2006/table">
            <a:tbl>
              <a:tblPr/>
              <a:tblGrid>
                <a:gridCol w="655665">
                  <a:extLst>
                    <a:ext uri="{9D8B030D-6E8A-4147-A177-3AD203B41FA5}">
                      <a16:colId xmlns:a16="http://schemas.microsoft.com/office/drawing/2014/main" val="3619826599"/>
                    </a:ext>
                  </a:extLst>
                </a:gridCol>
                <a:gridCol w="949691">
                  <a:extLst>
                    <a:ext uri="{9D8B030D-6E8A-4147-A177-3AD203B41FA5}">
                      <a16:colId xmlns:a16="http://schemas.microsoft.com/office/drawing/2014/main" val="4285834547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24136934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091146003"/>
                    </a:ext>
                  </a:extLst>
                </a:gridCol>
                <a:gridCol w="3210560">
                  <a:extLst>
                    <a:ext uri="{9D8B030D-6E8A-4147-A177-3AD203B41FA5}">
                      <a16:colId xmlns:a16="http://schemas.microsoft.com/office/drawing/2014/main" val="2719109793"/>
                    </a:ext>
                  </a:extLst>
                </a:gridCol>
              </a:tblGrid>
              <a:tr h="12773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Sr#.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Module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Remarks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140080"/>
                  </a:ext>
                </a:extLst>
              </a:tr>
              <a:tr h="3832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Staff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Creation of Admin and Managers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880735"/>
                  </a:ext>
                </a:extLst>
              </a:tr>
              <a:tr h="3832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Deletion of Admin and Managers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4592711"/>
                  </a:ext>
                </a:extLst>
              </a:tr>
              <a:tr h="38733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Password Reset of Admin and Managers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feedback.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7294276"/>
                  </a:ext>
                </a:extLst>
              </a:tr>
              <a:tr h="3832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8"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Employee Management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Employees List View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3153302"/>
                  </a:ext>
                </a:extLst>
              </a:tr>
              <a:tr h="3832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Employees Filters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3285160"/>
                  </a:ext>
                </a:extLst>
              </a:tr>
              <a:tr h="3832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Employees List Export Data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2543530"/>
                  </a:ext>
                </a:extLst>
              </a:tr>
              <a:tr h="3832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Creation of Employee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3010162"/>
                  </a:ext>
                </a:extLst>
              </a:tr>
              <a:tr h="3832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Deletion of Employee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0614811"/>
                  </a:ext>
                </a:extLst>
              </a:tr>
              <a:tr h="3832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Detailed Profile Page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948036"/>
                  </a:ext>
                </a:extLst>
              </a:tr>
              <a:tr h="3832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Employees Profile Export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5949718"/>
                  </a:ext>
                </a:extLst>
              </a:tr>
              <a:tr h="38733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Export Data with Selection of up to 85 Columns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In-Progress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under development.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121" marR="4121" marT="412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5313704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4" b="53803"/>
          <a:stretch/>
        </p:blipFill>
        <p:spPr>
          <a:xfrm>
            <a:off x="141860" y="3482788"/>
            <a:ext cx="3991990" cy="26789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61" r="20257" b="27688"/>
          <a:stretch/>
        </p:blipFill>
        <p:spPr>
          <a:xfrm>
            <a:off x="141860" y="1531156"/>
            <a:ext cx="3991990" cy="185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52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E5515-29DE-B9CF-D654-118CB1DA9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3" t="2384" b="85055"/>
          <a:stretch/>
        </p:blipFill>
        <p:spPr>
          <a:xfrm>
            <a:off x="7828767" y="3724276"/>
            <a:ext cx="4176321" cy="29772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2D601F-458F-C8C7-9A3A-E2AC90633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6504"/>
            <a:ext cx="12192000" cy="99568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1B90074-BD28-D9D1-9FF7-E4F1563CE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574" y="186702"/>
            <a:ext cx="4771394" cy="47945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accent1">
                    <a:lumMod val="75000"/>
                  </a:schemeClr>
                </a:solidFill>
              </a:rPr>
              <a:t>Key Features :: Delivery Status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517B15-075C-1019-CD29-96522B19BF9D}"/>
              </a:ext>
            </a:extLst>
          </p:cNvPr>
          <p:cNvSpPr/>
          <p:nvPr/>
        </p:nvSpPr>
        <p:spPr>
          <a:xfrm>
            <a:off x="550882" y="1347778"/>
            <a:ext cx="5545606" cy="369332"/>
          </a:xfrm>
          <a:prstGeom prst="rect">
            <a:avLst/>
          </a:prstGeom>
        </p:spPr>
        <p:txBody>
          <a:bodyPr wrap="square" lIns="0" tIns="45720" rIns="91440" bIns="45720" anchor="t">
            <a:spAutoFit/>
          </a:bodyPr>
          <a:lstStyle/>
          <a:p>
            <a:pPr defTabSz="914377">
              <a:spcBef>
                <a:spcPts val="400"/>
              </a:spcBef>
              <a:spcAft>
                <a:spcPts val="400"/>
              </a:spcAft>
            </a:pPr>
            <a:r>
              <a:rPr lang="en-US" dirty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Leave &amp; Attendance Management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250CC7-468D-4833-64BF-D4B59ABC09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540" y="-10160"/>
            <a:ext cx="2344460" cy="951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BA3941-6468-5097-4723-4830F06FFE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56172"/>
            <a:ext cx="2457143" cy="61904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29820A7-214C-7121-D422-F455D9988B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444453"/>
              </p:ext>
            </p:extLst>
          </p:nvPr>
        </p:nvGraphicFramePr>
        <p:xfrm>
          <a:off x="550882" y="1852954"/>
          <a:ext cx="7160558" cy="4848585"/>
        </p:xfrm>
        <a:graphic>
          <a:graphicData uri="http://schemas.openxmlformats.org/drawingml/2006/table">
            <a:tbl>
              <a:tblPr/>
              <a:tblGrid>
                <a:gridCol w="636494">
                  <a:extLst>
                    <a:ext uri="{9D8B030D-6E8A-4147-A177-3AD203B41FA5}">
                      <a16:colId xmlns:a16="http://schemas.microsoft.com/office/drawing/2014/main" val="487179575"/>
                    </a:ext>
                  </a:extLst>
                </a:gridCol>
                <a:gridCol w="1432112">
                  <a:extLst>
                    <a:ext uri="{9D8B030D-6E8A-4147-A177-3AD203B41FA5}">
                      <a16:colId xmlns:a16="http://schemas.microsoft.com/office/drawing/2014/main" val="1239341707"/>
                    </a:ext>
                  </a:extLst>
                </a:gridCol>
                <a:gridCol w="1365810">
                  <a:extLst>
                    <a:ext uri="{9D8B030D-6E8A-4147-A177-3AD203B41FA5}">
                      <a16:colId xmlns:a16="http://schemas.microsoft.com/office/drawing/2014/main" val="2699167022"/>
                    </a:ext>
                  </a:extLst>
                </a:gridCol>
                <a:gridCol w="1074084">
                  <a:extLst>
                    <a:ext uri="{9D8B030D-6E8A-4147-A177-3AD203B41FA5}">
                      <a16:colId xmlns:a16="http://schemas.microsoft.com/office/drawing/2014/main" val="3095648977"/>
                    </a:ext>
                  </a:extLst>
                </a:gridCol>
                <a:gridCol w="2652058">
                  <a:extLst>
                    <a:ext uri="{9D8B030D-6E8A-4147-A177-3AD203B41FA5}">
                      <a16:colId xmlns:a16="http://schemas.microsoft.com/office/drawing/2014/main" val="1246415666"/>
                    </a:ext>
                  </a:extLst>
                </a:gridCol>
              </a:tblGrid>
              <a:tr h="9915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Sr#.</a:t>
                      </a:r>
                      <a:endParaRPr lang="en-US" sz="105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Module</a:t>
                      </a:r>
                      <a:endParaRPr lang="en-US" sz="105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Feature</a:t>
                      </a:r>
                      <a:endParaRPr lang="en-US" sz="105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Status</a:t>
                      </a:r>
                      <a:endParaRPr lang="en-US" sz="105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Remarks</a:t>
                      </a:r>
                      <a:endParaRPr lang="en-US" sz="105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4927100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7"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Leave Management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Leave List View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1690875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Leave Filters View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3669477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Leave Creation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0572798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Deletion Creation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58738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Leave Applications Status Change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504165"/>
                  </a:ext>
                </a:extLst>
              </a:tr>
              <a:tr h="27955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Leave Calendar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8567586"/>
                  </a:ext>
                </a:extLst>
              </a:tr>
              <a:tr h="30066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Leave Export Data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4346682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32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7"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Attendance Management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Bulk Attendance Creation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0128338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Bulk Attendance Filters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7257513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Marked Attendance Filters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8498326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Marked Attendance List View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240275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Marked Attendance Actions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1746498"/>
                  </a:ext>
                </a:extLst>
              </a:tr>
              <a:tr h="2974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Marked Attendance Export Data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2408832"/>
                  </a:ext>
                </a:extLst>
              </a:tr>
              <a:tr h="39982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Biometric Integration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Pending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incomplete because of incomplete requirements and is a new requirement (Change Request) not part of initial agreed scope.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3199" marR="3199" marT="3199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4122918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t="21968" r="15678" b="45396"/>
          <a:stretch/>
        </p:blipFill>
        <p:spPr>
          <a:xfrm>
            <a:off x="7828767" y="1347778"/>
            <a:ext cx="4176321" cy="219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3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2B6FF-B0A4-544C-1403-3FF5678C4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F436670-45C6-93ED-6B88-89A5353A2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9568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972FB98-7D93-79AC-5E61-458E46928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4261" y="249574"/>
            <a:ext cx="4778020" cy="47945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accent1">
                    <a:lumMod val="75000"/>
                  </a:schemeClr>
                </a:solidFill>
              </a:rPr>
              <a:t>Key Features :: Delivery Status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D6F459-2CE2-8C01-6735-C652C9298DBF}"/>
              </a:ext>
            </a:extLst>
          </p:cNvPr>
          <p:cNvSpPr/>
          <p:nvPr/>
        </p:nvSpPr>
        <p:spPr>
          <a:xfrm>
            <a:off x="411480" y="1394569"/>
            <a:ext cx="5545606" cy="369332"/>
          </a:xfrm>
          <a:prstGeom prst="rect">
            <a:avLst/>
          </a:prstGeom>
        </p:spPr>
        <p:txBody>
          <a:bodyPr wrap="square" lIns="0" tIns="45720" rIns="91440" bIns="45720" anchor="t">
            <a:spAutoFit/>
          </a:bodyPr>
          <a:lstStyle/>
          <a:p>
            <a:pPr defTabSz="914377">
              <a:spcBef>
                <a:spcPts val="400"/>
              </a:spcBef>
              <a:spcAft>
                <a:spcPts val="400"/>
              </a:spcAft>
            </a:pPr>
            <a:r>
              <a:rPr lang="en-US" dirty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Payroll Management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3CE20D-81D3-9C56-175F-469E66F1AF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540" y="-10160"/>
            <a:ext cx="2344460" cy="951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7E67CB-AFD5-D246-C3BA-8B04DB00C2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56172"/>
            <a:ext cx="2457143" cy="61904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6298D34-B7C4-B123-FF78-6F104A7090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755493"/>
              </p:ext>
            </p:extLst>
          </p:nvPr>
        </p:nvGraphicFramePr>
        <p:xfrm>
          <a:off x="411480" y="2016919"/>
          <a:ext cx="6858000" cy="315595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120086995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095992964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3416413771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981545696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2048683928"/>
                    </a:ext>
                  </a:extLst>
                </a:gridCol>
              </a:tblGrid>
              <a:tr h="1968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Sr#.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Module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Feature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Status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Remarks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631124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Payroll Management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Salary Breakdown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0195108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Salary Export Data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7301441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Payroll List View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8794277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Payroll Deduction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7020229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Payroll Export Data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647089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4" b="61077"/>
          <a:stretch/>
        </p:blipFill>
        <p:spPr>
          <a:xfrm>
            <a:off x="7467600" y="3797752"/>
            <a:ext cx="4469704" cy="24276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6" t="14658" b="47945"/>
          <a:stretch/>
        </p:blipFill>
        <p:spPr>
          <a:xfrm>
            <a:off x="7467600" y="1239651"/>
            <a:ext cx="4469704" cy="225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92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D1D9C-F8AE-83AB-2AB3-D93964426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EB3A794-0860-CF4E-9E79-202E126FD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9568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807833F-6AAB-7C57-7B9F-44542F9F0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4322" y="258111"/>
            <a:ext cx="4797898" cy="47945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accent1">
                    <a:lumMod val="75000"/>
                  </a:schemeClr>
                </a:solidFill>
              </a:rPr>
              <a:t>Key Features :: Delivery Status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6CE13D-A144-223F-7B9B-BF307FA49CDE}"/>
              </a:ext>
            </a:extLst>
          </p:cNvPr>
          <p:cNvSpPr/>
          <p:nvPr/>
        </p:nvSpPr>
        <p:spPr>
          <a:xfrm>
            <a:off x="4969576" y="1190982"/>
            <a:ext cx="5545606" cy="369332"/>
          </a:xfrm>
          <a:prstGeom prst="rect">
            <a:avLst/>
          </a:prstGeom>
        </p:spPr>
        <p:txBody>
          <a:bodyPr wrap="square" lIns="0" tIns="45720" rIns="91440" bIns="45720" anchor="t">
            <a:spAutoFit/>
          </a:bodyPr>
          <a:lstStyle/>
          <a:p>
            <a:pPr defTabSz="914377">
              <a:spcBef>
                <a:spcPts val="400"/>
              </a:spcBef>
              <a:spcAft>
                <a:spcPts val="400"/>
              </a:spcAft>
            </a:pPr>
            <a:r>
              <a:rPr lang="en-US" dirty="0" smtClean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Transfers, Resignation &amp; Terminations</a:t>
            </a:r>
            <a:endParaRPr lang="en-US" dirty="0">
              <a:solidFill>
                <a:srgbClr val="FF4013"/>
              </a:solidFill>
              <a:latin typeface="Montserrat"/>
              <a:cs typeface="Arial"/>
              <a:sym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A29511-5701-2221-C7E2-4105723244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540" y="-10160"/>
            <a:ext cx="2344460" cy="951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E18194-E641-555E-A33C-CB8D1B71AD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56172"/>
            <a:ext cx="2457143" cy="619048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C52C5A9-8209-D186-CEDF-AA6939CC1B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867734"/>
              </p:ext>
            </p:extLst>
          </p:nvPr>
        </p:nvGraphicFramePr>
        <p:xfrm>
          <a:off x="4969576" y="1755616"/>
          <a:ext cx="6858000" cy="4723408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354093707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795885011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865540826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391650429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3162168870"/>
                    </a:ext>
                  </a:extLst>
                </a:gridCol>
              </a:tblGrid>
              <a:tr h="29618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Sr</a:t>
                      </a:r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#.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Module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Feature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Status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Remarks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477371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39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Transfers Management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Transfer Creation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3748241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Transfer List View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9648757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Resignation Management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Resignation Creation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2447959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Resignation List View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9305536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Termination Management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Termination Creation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0773243"/>
                  </a:ext>
                </a:extLst>
              </a:tr>
              <a:tr h="5969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Termination List View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4732710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14" t="14734" r="40032" b="8588"/>
          <a:stretch/>
        </p:blipFill>
        <p:spPr>
          <a:xfrm>
            <a:off x="186462" y="1270919"/>
            <a:ext cx="4662152" cy="52081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7" t="16310" r="40983" b="35141"/>
          <a:stretch/>
        </p:blipFill>
        <p:spPr>
          <a:xfrm>
            <a:off x="162825" y="3855093"/>
            <a:ext cx="4685789" cy="262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99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91C9F-C4FD-C932-9037-56D371535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C35BAC2-6D74-B185-811B-F0CFD452A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252"/>
            <a:ext cx="12192000" cy="99568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50DB318-F0DE-EC84-FE95-95C5A46EA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4322" y="244859"/>
            <a:ext cx="4797898" cy="47945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accent1">
                    <a:lumMod val="75000"/>
                  </a:schemeClr>
                </a:solidFill>
              </a:rPr>
              <a:t>Key Features :: Delivery Status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56C08F-17A8-0231-2699-11D07AEA452E}"/>
              </a:ext>
            </a:extLst>
          </p:cNvPr>
          <p:cNvSpPr/>
          <p:nvPr/>
        </p:nvSpPr>
        <p:spPr>
          <a:xfrm>
            <a:off x="4134496" y="1005840"/>
            <a:ext cx="5545606" cy="369332"/>
          </a:xfrm>
          <a:prstGeom prst="rect">
            <a:avLst/>
          </a:prstGeom>
        </p:spPr>
        <p:txBody>
          <a:bodyPr wrap="square" lIns="0" tIns="45720" rIns="91440" bIns="45720" anchor="t">
            <a:spAutoFit/>
          </a:bodyPr>
          <a:lstStyle/>
          <a:p>
            <a:pPr defTabSz="914377">
              <a:spcBef>
                <a:spcPts val="400"/>
              </a:spcBef>
              <a:spcAft>
                <a:spcPts val="400"/>
              </a:spcAft>
            </a:pPr>
            <a:r>
              <a:rPr lang="en-US" dirty="0" smtClean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 </a:t>
            </a:r>
            <a:r>
              <a:rPr lang="en-US" dirty="0" smtClean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Recruitment </a:t>
            </a:r>
            <a:r>
              <a:rPr lang="en-US" dirty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Management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2BDDC6-EAFF-CE6E-01D2-E9A91988E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540" y="-10160"/>
            <a:ext cx="2344460" cy="951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043AD4-0C71-8FC4-E6A4-F6E4468930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56172"/>
            <a:ext cx="2457143" cy="619048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B2C91D6-DCC9-EFFF-A803-251FD798B5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752228"/>
              </p:ext>
            </p:extLst>
          </p:nvPr>
        </p:nvGraphicFramePr>
        <p:xfrm>
          <a:off x="4236096" y="1385332"/>
          <a:ext cx="7810129" cy="5393171"/>
        </p:xfrm>
        <a:graphic>
          <a:graphicData uri="http://schemas.openxmlformats.org/drawingml/2006/table">
            <a:tbl>
              <a:tblPr/>
              <a:tblGrid>
                <a:gridCol w="539435">
                  <a:extLst>
                    <a:ext uri="{9D8B030D-6E8A-4147-A177-3AD203B41FA5}">
                      <a16:colId xmlns:a16="http://schemas.microsoft.com/office/drawing/2014/main" val="1067321466"/>
                    </a:ext>
                  </a:extLst>
                </a:gridCol>
                <a:gridCol w="1165322">
                  <a:extLst>
                    <a:ext uri="{9D8B030D-6E8A-4147-A177-3AD203B41FA5}">
                      <a16:colId xmlns:a16="http://schemas.microsoft.com/office/drawing/2014/main" val="531010219"/>
                    </a:ext>
                  </a:extLst>
                </a:gridCol>
                <a:gridCol w="1647727">
                  <a:extLst>
                    <a:ext uri="{9D8B030D-6E8A-4147-A177-3AD203B41FA5}">
                      <a16:colId xmlns:a16="http://schemas.microsoft.com/office/drawing/2014/main" val="1327793555"/>
                    </a:ext>
                  </a:extLst>
                </a:gridCol>
                <a:gridCol w="912050">
                  <a:extLst>
                    <a:ext uri="{9D8B030D-6E8A-4147-A177-3AD203B41FA5}">
                      <a16:colId xmlns:a16="http://schemas.microsoft.com/office/drawing/2014/main" val="1552997676"/>
                    </a:ext>
                  </a:extLst>
                </a:gridCol>
                <a:gridCol w="3545595">
                  <a:extLst>
                    <a:ext uri="{9D8B030D-6E8A-4147-A177-3AD203B41FA5}">
                      <a16:colId xmlns:a16="http://schemas.microsoft.com/office/drawing/2014/main" val="3722651209"/>
                    </a:ext>
                  </a:extLst>
                </a:gridCol>
              </a:tblGrid>
              <a:tr h="22822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Sr#.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Module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Feature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Status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Remarks</a:t>
                      </a:r>
                      <a:endParaRPr lang="en-US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4031839"/>
                  </a:ext>
                </a:extLst>
              </a:tr>
              <a:tr h="4196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11"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Recruitment Management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Job Creation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0526996"/>
                  </a:ext>
                </a:extLst>
              </a:tr>
              <a:tr h="4196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Job List View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589445"/>
                  </a:ext>
                </a:extLst>
              </a:tr>
              <a:tr h="55953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Career Page Integration and Candidates Applications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29669"/>
                  </a:ext>
                </a:extLst>
              </a:tr>
              <a:tr h="4196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Job Applications List View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8781439"/>
                  </a:ext>
                </a:extLst>
              </a:tr>
              <a:tr h="4196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49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Job Applications Filters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7366031"/>
                  </a:ext>
                </a:extLst>
              </a:tr>
              <a:tr h="4196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Interview Schedule Creation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8029543"/>
                  </a:ext>
                </a:extLst>
              </a:tr>
              <a:tr h="39438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Job Applications Archived List View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0678775"/>
                  </a:ext>
                </a:extLst>
              </a:tr>
              <a:tr h="4196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Custom Questions List View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0212067"/>
                  </a:ext>
                </a:extLst>
              </a:tr>
              <a:tr h="4196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Custom Questions Creation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0012237"/>
                  </a:ext>
                </a:extLst>
              </a:tr>
              <a:tr h="41965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Interview Schedule Calendar List View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8617549"/>
                  </a:ext>
                </a:extLst>
              </a:tr>
              <a:tr h="42416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Interview Schedule Export Data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4028" marR="4028" marT="4028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0758718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48" r="67353" b="9940"/>
          <a:stretch/>
        </p:blipFill>
        <p:spPr>
          <a:xfrm>
            <a:off x="114321" y="3730504"/>
            <a:ext cx="3980252" cy="304799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25166" r="48316" b="22740"/>
          <a:stretch/>
        </p:blipFill>
        <p:spPr>
          <a:xfrm>
            <a:off x="141860" y="1151852"/>
            <a:ext cx="3925174" cy="327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41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E0F6A-5AE6-98A3-1E3D-069CE516F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7FA402E-A7A7-F712-32E8-A31900E5ED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98" t="5582"/>
          <a:stretch/>
        </p:blipFill>
        <p:spPr>
          <a:xfrm>
            <a:off x="141861" y="1221647"/>
            <a:ext cx="4522904" cy="54103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9130E9-726A-ACD2-E5C6-842E5733F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6504"/>
            <a:ext cx="12192000" cy="99568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046A121-8360-DB28-433C-D6C5A5375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0826" y="225967"/>
            <a:ext cx="4744890" cy="47945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chemeClr val="accent1">
                    <a:lumMod val="75000"/>
                  </a:schemeClr>
                </a:solidFill>
              </a:rPr>
              <a:t>Key Features :: Delivery Status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AA8C32-04D3-3E21-A1D4-F73CDF7E8E3E}"/>
              </a:ext>
            </a:extLst>
          </p:cNvPr>
          <p:cNvSpPr/>
          <p:nvPr/>
        </p:nvSpPr>
        <p:spPr>
          <a:xfrm>
            <a:off x="4841240" y="1517987"/>
            <a:ext cx="5545606" cy="369332"/>
          </a:xfrm>
          <a:prstGeom prst="rect">
            <a:avLst/>
          </a:prstGeom>
        </p:spPr>
        <p:txBody>
          <a:bodyPr wrap="square" lIns="0" tIns="45720" rIns="91440" bIns="45720" anchor="t">
            <a:spAutoFit/>
          </a:bodyPr>
          <a:lstStyle/>
          <a:p>
            <a:pPr defTabSz="914377">
              <a:spcBef>
                <a:spcPts val="400"/>
              </a:spcBef>
              <a:spcAft>
                <a:spcPts val="400"/>
              </a:spcAft>
            </a:pPr>
            <a:r>
              <a:rPr lang="en-US" dirty="0">
                <a:solidFill>
                  <a:srgbClr val="FF4013"/>
                </a:solidFill>
                <a:latin typeface="Montserrat"/>
                <a:cs typeface="Arial"/>
                <a:sym typeface="Arial"/>
              </a:rPr>
              <a:t>Configurations &amp; Asset Management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C6C128-0C0B-9BB5-A6A3-74F7C0A58D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540" y="-10160"/>
            <a:ext cx="2344460" cy="951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DD919B-040C-57A2-CD83-B0A0C95F63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60" y="156172"/>
            <a:ext cx="2457143" cy="61904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1D1C572-C1F9-E701-11CD-FB1D643A31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3618117"/>
              </p:ext>
            </p:extLst>
          </p:nvPr>
        </p:nvGraphicFramePr>
        <p:xfrm>
          <a:off x="4841240" y="2177574"/>
          <a:ext cx="6858000" cy="331724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412604009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960448394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1758418143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28291044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4026593108"/>
                    </a:ext>
                  </a:extLst>
                </a:gridCol>
              </a:tblGrid>
              <a:tr h="1968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Sr#.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Module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Feature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Status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Remarks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376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4569018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Assets Management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Asset Creation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456542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Export Asset Data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currently under testing and awaiting feedback.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4670147"/>
                  </a:ext>
                </a:extLst>
              </a:tr>
              <a:tr h="7937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HRM System Setup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All System Configuration Creation and Deletion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Complete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This module is completed and tested by the developer and awaiting SCO feedback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3112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9256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55869</TotalTime>
  <Words>1406</Words>
  <Application>Microsoft Office PowerPoint</Application>
  <PresentationFormat>Widescreen</PresentationFormat>
  <Paragraphs>361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Calibri Light</vt:lpstr>
      <vt:lpstr>Cambria</vt:lpstr>
      <vt:lpstr>Montserrat</vt:lpstr>
      <vt:lpstr>Montserrat ExtraBold</vt:lpstr>
      <vt:lpstr>Poppins-Regular</vt:lpstr>
      <vt:lpstr>Times New Roman</vt:lpstr>
      <vt:lpstr>Office Theme</vt:lpstr>
      <vt:lpstr>1_Office Theme</vt:lpstr>
      <vt:lpstr>PowerPoint Presentation</vt:lpstr>
      <vt:lpstr>PROJECT STATUS - ABSTRACT</vt:lpstr>
      <vt:lpstr>Key Features :: Delivery Status</vt:lpstr>
      <vt:lpstr>Key Features :: Delivery Status</vt:lpstr>
      <vt:lpstr>Key Features :: Delivery Status</vt:lpstr>
      <vt:lpstr>Key Features :: Delivery Status</vt:lpstr>
      <vt:lpstr>Key Features :: Delivery Status</vt:lpstr>
      <vt:lpstr>Key Features :: Delivery Status</vt:lpstr>
      <vt:lpstr>Key Features :: Delivery Status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Abhijeet Pawar</dc:creator>
  <cp:lastModifiedBy>HP</cp:lastModifiedBy>
  <cp:revision>98</cp:revision>
  <dcterms:created xsi:type="dcterms:W3CDTF">2023-11-22T15:04:08Z</dcterms:created>
  <dcterms:modified xsi:type="dcterms:W3CDTF">2025-01-20T08:26:37Z</dcterms:modified>
</cp:coreProperties>
</file>